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5143500" cx="9144000"/>
  <p:notesSz cx="6858000" cy="9144000"/>
  <p:embeddedFontLst>
    <p:embeddedFont>
      <p:font typeface="Roboto Mono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Mono-boldItalic.fntdata"/><Relationship Id="rId29" Type="http://schemas.openxmlformats.org/officeDocument/2006/relationships/slide" Target="slides/slide24.xml"/><Relationship Id="rId124" Type="http://schemas.openxmlformats.org/officeDocument/2006/relationships/font" Target="fonts/RobotoMono-italic.fntdata"/><Relationship Id="rId123" Type="http://schemas.openxmlformats.org/officeDocument/2006/relationships/font" Target="fonts/RobotoMono-bold.fntdata"/><Relationship Id="rId122" Type="http://schemas.openxmlformats.org/officeDocument/2006/relationships/font" Target="fonts/RobotoMono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475f7c0f9_0_8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8475f7c0f9_0_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8475f7c0f9_0_8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8475f7c0f9_0_1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38475f7c0f9_0_1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g38475f7c0f9_0_19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8475f7c0f9_0_19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38475f7c0f9_0_1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g38475f7c0f9_0_1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8475f7c0f9_0_19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g38475f7c0f9_0_19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g38475f7c0f9_0_19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8475f7c0f9_0_19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38475f7c0f9_0_19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g38475f7c0f9_0_19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8475f7c0f9_0_20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38475f7c0f9_0_2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3" name="Google Shape;1093;g38475f7c0f9_0_20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8475f7c0f9_0_2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38475f7c0f9_0_2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g38475f7c0f9_0_2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8475f7c0f9_0_2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38475f7c0f9_0_2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1" name="Google Shape;1111;g38475f7c0f9_0_20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8475f7c0f9_0_20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g38475f7c0f9_0_20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3" name="Google Shape;1123;g38475f7c0f9_0_20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8475f7c0f9_0_20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38475f7c0f9_0_20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g38475f7c0f9_0_20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8475f7c0f9_0_20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38475f7c0f9_0_2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g38475f7c0f9_0_20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475f7c0f9_0_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8475f7c0f9_0_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8475f7c0f9_0_8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8475f7c0f9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8475f7c0f9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8475f7c0f9_0_2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8475f7c0f9_0_2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8475f7c0f9_0_2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8475f7c0f9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8475f7c0f9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8475f7c0f9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8475f7c0f9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8475f7c0f9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8475f7c0f9_0_2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8475f7c0f9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8475f7c0f9_0_1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g38475f7c0f9_0_1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0" name="Google Shape;1200;g38475f7c0f9_0_1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475f7c0f9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8475f7c0f9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38475f7c0f9_0_9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475f7c0f9_0_9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8475f7c0f9_0_9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8475f7c0f9_0_9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475f7c0f9_0_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8475f7c0f9_0_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8475f7c0f9_0_9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475f7c0f9_0_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8475f7c0f9_0_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8475f7c0f9_0_9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475f7c0f9_0_9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8475f7c0f9_0_9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8475f7c0f9_0_9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475f7c0f9_0_9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8475f7c0f9_0_9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8475f7c0f9_0_9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475f7c0f9_0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8475f7c0f9_0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38475f7c0f9_0_9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475f7c0f9_0_10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8475f7c0f9_0_10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8475f7c0f9_0_10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3839abd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3839abd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475f7c0f9_0_10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8475f7c0f9_0_10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38475f7c0f9_0_10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475f7c0f9_0_10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8475f7c0f9_0_1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8475f7c0f9_0_10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475f7c0f9_0_10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8475f7c0f9_0_10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8475f7c0f9_0_10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475f7c0f9_0_10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8475f7c0f9_0_10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8475f7c0f9_0_10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475f7c0f9_0_1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8475f7c0f9_0_1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8475f7c0f9_0_10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475f7c0f9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475f7c0f9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475f7c0f9_0_10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8475f7c0f9_0_10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38475f7c0f9_0_10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475f7c0f9_0_1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8475f7c0f9_0_1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8475f7c0f9_0_1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475f7c0f9_0_1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8475f7c0f9_0_1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8475f7c0f9_0_1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475f7c0f9_0_1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8475f7c0f9_0_1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38475f7c0f9_0_1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75f7c0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75f7c0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475f7c0f9_0_1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8475f7c0f9_0_1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38475f7c0f9_0_1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475f7c0f9_0_1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8475f7c0f9_0_1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38475f7c0f9_0_1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475f7c0f9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8475f7c0f9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38475f7c0f9_0_1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8475f7c0f9_0_1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8475f7c0f9_0_1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38475f7c0f9_0_1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475f7c0f9_0_1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8475f7c0f9_0_1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38475f7c0f9_0_1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475f7c0f9_0_1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8475f7c0f9_0_1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38475f7c0f9_0_1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8475f7c0f9_0_1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8475f7c0f9_0_1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38475f7c0f9_0_1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475f7c0f9_0_1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38475f7c0f9_0_1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38475f7c0f9_0_1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475f7c0f9_0_1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8475f7c0f9_0_1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38475f7c0f9_0_1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475f7c0f9_0_1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8475f7c0f9_0_1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38475f7c0f9_0_1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475f7c0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475f7c0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475f7c0f9_0_1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8475f7c0f9_0_1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38475f7c0f9_0_1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475f7c0f9_0_1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8475f7c0f9_0_1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38475f7c0f9_0_1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475f7c0f9_0_1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8475f7c0f9_0_1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38475f7c0f9_0_1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475f7c0f9_0_1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8475f7c0f9_0_1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38475f7c0f9_0_1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475f7c0f9_0_1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8475f7c0f9_0_1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38475f7c0f9_0_1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475f7c0f9_0_1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38475f7c0f9_0_1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38475f7c0f9_0_13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8475f7c0f9_0_17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8475f7c0f9_0_17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38475f7c0f9_0_17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8475f7c0f9_0_1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8475f7c0f9_0_1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38475f7c0f9_0_1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475f7c0f9_0_1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8475f7c0f9_0_1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38475f7c0f9_0_1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475f7c0f9_0_1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8475f7c0f9_0_1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38475f7c0f9_0_13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3839abdd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3839abdd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475f7c0f9_0_1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8475f7c0f9_0_1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38475f7c0f9_0_1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475f7c0f9_0_1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8475f7c0f9_0_1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8475f7c0f9_0_13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8475f7c0f9_0_1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38475f7c0f9_0_1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38475f7c0f9_0_13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475f7c0f9_0_1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8475f7c0f9_0_1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38475f7c0f9_0_1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8475f7c0f9_0_1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8475f7c0f9_0_1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38475f7c0f9_0_13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475f7c0f9_0_1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8475f7c0f9_0_1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38475f7c0f9_0_1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8475f7c0f9_0_1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8475f7c0f9_0_1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38475f7c0f9_0_1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8475f7c0f9_0_1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38475f7c0f9_0_1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38475f7c0f9_0_1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8475f7c0f9_0_1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8475f7c0f9_0_1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8475f7c0f9_0_1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8475f7c0f9_0_1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8475f7c0f9_0_1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38475f7c0f9_0_1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3839abdda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3839abdda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475f7c0f9_0_1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38475f7c0f9_0_1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38475f7c0f9_0_14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8475f7c0f9_0_1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8475f7c0f9_0_1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38475f7c0f9_0_1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475f7c0f9_0_1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8475f7c0f9_0_1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38475f7c0f9_0_1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8475f7c0f9_0_1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38475f7c0f9_0_1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38475f7c0f9_0_1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8475f7c0f9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38475f7c0f9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38475f7c0f9_0_1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8475f7c0f9_0_1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38475f7c0f9_0_1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38475f7c0f9_0_1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475f7c0f9_0_1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8475f7c0f9_0_1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475f7c0f9_0_1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8475f7c0f9_0_1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8475f7c0f9_0_1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38475f7c0f9_0_1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8475f7c0f9_0_1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8475f7c0f9_0_1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g38475f7c0f9_0_1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8475f7c0f9_0_1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38475f7c0f9_0_1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g38475f7c0f9_0_1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3839abdda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3839abdd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8475f7c0f9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8475f7c0f9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8475f7c0f9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8475f7c0f9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8475f7c0f9_0_1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8475f7c0f9_0_1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38475f7c0f9_0_1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8475f7c0f9_0_15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38475f7c0f9_0_1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38475f7c0f9_0_15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8475f7c0f9_0_1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38475f7c0f9_0_1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38475f7c0f9_0_1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8475f7c0f9_0_1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38475f7c0f9_0_1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38475f7c0f9_0_1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8475f7c0f9_0_1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8475f7c0f9_0_1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38475f7c0f9_0_15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8475f7c0f9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8475f7c0f9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8475f7c0f9_0_1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38475f7c0f9_0_1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g38475f7c0f9_0_17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8475f7c0f9_0_1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8475f7c0f9_0_1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g38475f7c0f9_0_17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3839abdd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3839abdd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8475f7c0f9_0_17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38475f7c0f9_0_17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5" name="Google Shape;865;g38475f7c0f9_0_17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8475f7c0f9_0_17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8475f7c0f9_0_1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g38475f7c0f9_0_17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8475f7c0f9_0_18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38475f7c0f9_0_18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38475f7c0f9_0_18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8475f7c0f9_0_18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38475f7c0f9_0_1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g38475f7c0f9_0_1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8475f7c0f9_0_1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38475f7c0f9_0_1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g38475f7c0f9_0_1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8475f7c0f9_0_1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38475f7c0f9_0_18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38475f7c0f9_0_18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8475f7c0f9_0_1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38475f7c0f9_0_1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9" name="Google Shape;919;g38475f7c0f9_0_1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8475f7c0f9_0_1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38475f7c0f9_0_1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g38475f7c0f9_0_18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8475f7c0f9_0_1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38475f7c0f9_0_1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g38475f7c0f9_0_18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8475f7c0f9_0_18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38475f7c0f9_0_18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" name="Google Shape;948;g38475f7c0f9_0_18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3839abdda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3839abdda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8475f7c0f9_0_18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38475f7c0f9_0_18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" name="Google Shape;957;g38475f7c0f9_0_18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8475f7c0f9_0_18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38475f7c0f9_0_18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g38475f7c0f9_0_18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475f7c0f9_0_18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38475f7c0f9_0_1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" name="Google Shape;975;g38475f7c0f9_0_18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8475f7c0f9_0_19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38475f7c0f9_0_19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7" name="Google Shape;987;g38475f7c0f9_0_19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475f7c0f9_0_19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38475f7c0f9_0_19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9" name="Google Shape;999;g38475f7c0f9_0_19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8475f7c0f9_0_1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38475f7c0f9_0_19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g38475f7c0f9_0_19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8475f7c0f9_0_1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38475f7c0f9_0_1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0" name="Google Shape;1020;g38475f7c0f9_0_19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8475f7c0f9_0_19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38475f7c0f9_0_19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g38475f7c0f9_0_19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8475f7c0f9_0_19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38475f7c0f9_0_19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8" name="Google Shape;1038;g38475f7c0f9_0_19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8475f7c0f9_0_19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38475f7c0f9_0_1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g38475f7c0f9_0_19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  <a:defRPr sz="1800"/>
            </a:lvl1pPr>
            <a:lvl2pPr indent="-3111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➤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➤"/>
              <a:defRPr/>
            </a:lvl3pPr>
            <a:lvl4pPr indent="-292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➤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100"/>
              <a:buNone/>
              <a:defRPr>
                <a:solidFill>
                  <a:srgbClr val="8DC64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Trebuchet MS"/>
              <a:buNone/>
              <a:defRPr sz="41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  <a:defRPr sz="1800"/>
            </a:lvl1pPr>
            <a:lvl2pPr indent="-3111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➤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➤"/>
              <a:defRPr/>
            </a:lvl3pPr>
            <a:lvl4pPr indent="-292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➤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100"/>
              <a:buNone/>
              <a:defRPr>
                <a:solidFill>
                  <a:srgbClr val="8DC64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C641"/>
              </a:buClr>
              <a:buSzPts val="1500"/>
              <a:buNone/>
              <a:defRPr sz="1500">
                <a:solidFill>
                  <a:srgbClr val="8DC64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pequeno e conteúdo 2">
  <p:cSld name="OBJECT_2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  <a:defRPr sz="1800"/>
            </a:lvl1pPr>
            <a:lvl2pPr indent="-3111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➤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➤"/>
              <a:defRPr/>
            </a:lvl3pPr>
            <a:lvl4pPr indent="-292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➤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➤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Agradecimentos">
  <p:cSld name="CUSTO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1348256" y="1026917"/>
            <a:ext cx="64476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MUITO</a:t>
            </a:r>
            <a:br>
              <a:rPr b="0" i="0" lang="pt-BR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pt-BR" sz="7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OBRIGADO</a:t>
            </a:r>
            <a:endParaRPr b="0" i="0" sz="5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628650" y="234451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" name="Google Shape;72;p17"/>
          <p:cNvSpPr txBox="1"/>
          <p:nvPr>
            <p:ph idx="2" type="subTitle"/>
          </p:nvPr>
        </p:nvSpPr>
        <p:spPr>
          <a:xfrm>
            <a:off x="1827281" y="3645469"/>
            <a:ext cx="5489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3" name="Google Shape;73;p17"/>
          <p:cNvSpPr txBox="1"/>
          <p:nvPr>
            <p:ph idx="3" type="subTitle"/>
          </p:nvPr>
        </p:nvSpPr>
        <p:spPr>
          <a:xfrm>
            <a:off x="1827281" y="3886669"/>
            <a:ext cx="5489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globo.com" TargetMode="External"/><Relationship Id="rId4" Type="http://schemas.openxmlformats.org/officeDocument/2006/relationships/hyperlink" Target="http://globo.com" TargetMode="External"/><Relationship Id="rId5" Type="http://schemas.openxmlformats.org/officeDocument/2006/relationships/hyperlink" Target="http://globo.com" TargetMode="External"/><Relationship Id="rId6" Type="http://schemas.openxmlformats.org/officeDocument/2006/relationships/hyperlink" Target="http://globo.com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globo.com" TargetMode="External"/><Relationship Id="rId4" Type="http://schemas.openxmlformats.org/officeDocument/2006/relationships/hyperlink" Target="http://globo.com" TargetMode="External"/><Relationship Id="rId5" Type="http://schemas.openxmlformats.org/officeDocument/2006/relationships/hyperlink" Target="http://globo.com" TargetMode="External"/><Relationship Id="rId6" Type="http://schemas.openxmlformats.org/officeDocument/2006/relationships/hyperlink" Target="http://globo.com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otepad-plus-plus.org/downloads/" TargetMode="External"/><Relationship Id="rId4" Type="http://schemas.openxmlformats.org/officeDocument/2006/relationships/hyperlink" Target="https://atom.io/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www.sublimetext.com/" TargetMode="External"/><Relationship Id="rId6" Type="http://schemas.openxmlformats.org/officeDocument/2006/relationships/hyperlink" Target="https://www.vim.org/" TargetMode="External"/><Relationship Id="rId7" Type="http://schemas.openxmlformats.org/officeDocument/2006/relationships/hyperlink" Target="https://www.gnu.org/software/emacs/" TargetMode="External"/><Relationship Id="rId8" Type="http://schemas.openxmlformats.org/officeDocument/2006/relationships/hyperlink" Target="https://replit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3schools.com/html/tryit.asp?filename=tryhtml_defaul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bioub.github.io/dom-visualizer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globo.com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globo.com" TargetMode="External"/><Relationship Id="rId4" Type="http://schemas.openxmlformats.org/officeDocument/2006/relationships/image" Target="../media/image3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glob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Web</a:t>
            </a:r>
            <a:endParaRPr/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2</a:t>
            </a:r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304936" y="4310097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Prof. Calebe Conceiç</a:t>
            </a:r>
            <a:r>
              <a:rPr lang="pt-BR" sz="2000">
                <a:solidFill>
                  <a:schemeClr val="dk1"/>
                </a:solidFill>
              </a:rPr>
              <a:t>ão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Relembrando…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628650" y="1269215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Essas página são acessadas através da Internet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As páginas </a:t>
            </a:r>
            <a:r>
              <a:rPr b="1" lang="pt-BR"/>
              <a:t>podem </a:t>
            </a:r>
            <a:r>
              <a:rPr lang="pt-BR"/>
              <a:t>ser publicadas na Internet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Acontece que elas estão hospedadas em um servidor que tem um número de Protocolo de Internet (IP)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Como se fosse um número de telefone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Que tem um nome, que é o nome do site</a:t>
            </a:r>
            <a:endParaRPr/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927" y="2786698"/>
            <a:ext cx="3570399" cy="21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7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Link para um lugar específico da página</a:t>
            </a:r>
            <a:endParaRPr/>
          </a:p>
        </p:txBody>
      </p:sp>
      <p:sp>
        <p:nvSpPr>
          <p:cNvPr id="1064" name="Google Shape;1064;p117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Dizer para ir para uma parte da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Como fazer isso? </a:t>
            </a:r>
            <a:endParaRPr/>
          </a:p>
        </p:txBody>
      </p:sp>
      <p:sp>
        <p:nvSpPr>
          <p:cNvPr id="1065" name="Google Shape;1065;p11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8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Link para um lugar específico da página</a:t>
            </a:r>
            <a:endParaRPr/>
          </a:p>
        </p:txBody>
      </p:sp>
      <p:sp>
        <p:nvSpPr>
          <p:cNvPr id="1072" name="Google Shape;1072;p118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Dizer para ir para uma parte da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Como fazer isso?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1º) Identificar o lugar que a gente quer o link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atributo ID (explico melhor depois)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Courier New"/>
              <a:buChar char="➤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id="paragrafo-do-link"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&gt; teste parágrafo &lt;/p&gt;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2º) Usar no link esse ID para dizer que o link deve ir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Font typeface="Courier New"/>
              <a:buChar char="➤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&lt;a href="pagina.html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#paragrafo-do-link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"&gt; link do parágrafo &lt;/a&gt;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3" name="Google Shape;1073;p11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9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Link para um lugar específico da página</a:t>
            </a:r>
            <a:endParaRPr/>
          </a:p>
        </p:txBody>
      </p:sp>
      <p:sp>
        <p:nvSpPr>
          <p:cNvPr id="1080" name="Google Shape;1080;p119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Dizer para ir para uma parte da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Da para ir para lugares da mesma página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Courier New"/>
              <a:buChar char="➤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id="paragrafo-do-link"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&gt; teste parágrafo &lt;/p&gt;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Font typeface="Courier New"/>
              <a:buChar char="➤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&lt;a href="pagina.html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#paragrafo-do-link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"&gt; link do parágrafo &lt;/a&gt;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1" name="Google Shape;1081;p11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20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atributo target</a:t>
            </a:r>
            <a:endParaRPr/>
          </a:p>
        </p:txBody>
      </p:sp>
      <p:sp>
        <p:nvSpPr>
          <p:cNvPr id="1088" name="Google Shape;1088;p120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b="1" lang="pt-BR"/>
              <a:t>Define como o link acontecer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 padrão </a:t>
            </a:r>
            <a:r>
              <a:rPr b="1" lang="pt-BR"/>
              <a:t>target = "_self" 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abre a página na mesma aba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target = "_blank"</a:t>
            </a:r>
            <a:r>
              <a:rPr lang="pt-BR"/>
              <a:t>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abre a página em uma nova aba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Tem mais valor possíveis</a:t>
            </a:r>
            <a:endParaRPr/>
          </a:p>
        </p:txBody>
      </p:sp>
      <p:sp>
        <p:nvSpPr>
          <p:cNvPr id="1089" name="Google Shape;1089;p12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1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Target</a:t>
            </a:r>
            <a:endParaRPr/>
          </a:p>
        </p:txBody>
      </p:sp>
      <p:sp>
        <p:nvSpPr>
          <p:cNvPr id="1096" name="Google Shape;1096;p121"/>
          <p:cNvSpPr txBox="1"/>
          <p:nvPr>
            <p:ph idx="1" type="body"/>
          </p:nvPr>
        </p:nvSpPr>
        <p:spPr>
          <a:xfrm>
            <a:off x="628650" y="938231"/>
            <a:ext cx="3425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Funciona também em links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Testem aí</a:t>
            </a:r>
            <a:endParaRPr/>
          </a:p>
        </p:txBody>
      </p:sp>
      <p:sp>
        <p:nvSpPr>
          <p:cNvPr id="1097" name="Google Shape;1097;p12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8" name="Google Shape;1098;p121"/>
          <p:cNvSpPr txBox="1"/>
          <p:nvPr/>
        </p:nvSpPr>
        <p:spPr>
          <a:xfrm>
            <a:off x="4054294" y="0"/>
            <a:ext cx="5089500" cy="49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target="_blank"&gt;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target="_self"&gt;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target="_top"&gt;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target="_parent"&gt;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2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Target</a:t>
            </a:r>
            <a:endParaRPr/>
          </a:p>
        </p:txBody>
      </p:sp>
      <p:sp>
        <p:nvSpPr>
          <p:cNvPr id="1105" name="Google Shape;1105;p122"/>
          <p:cNvSpPr txBox="1"/>
          <p:nvPr>
            <p:ph idx="1" type="body"/>
          </p:nvPr>
        </p:nvSpPr>
        <p:spPr>
          <a:xfrm>
            <a:off x="628650" y="938231"/>
            <a:ext cx="3425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Funciona também em links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Testem aí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/>
              <a:t>_self (padrão)	Na mesma aba/janela em que o link foi clicado.	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/>
              <a:t>_blank	Em uma nova aba ou janela (depende do navegador/configuração do usuário).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/>
              <a:t>_parent	No frame pai (usado em páginas com frames/iframes). Se não houver pai, age como _self.	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300"/>
              <a:t>_top	 No topo da hierarquia de frames (a página toda, ignorando frames/iframes).</a:t>
            </a:r>
            <a:endParaRPr sz="1300"/>
          </a:p>
        </p:txBody>
      </p:sp>
      <p:sp>
        <p:nvSpPr>
          <p:cNvPr id="1106" name="Google Shape;1106;p12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7" name="Google Shape;1107;p122"/>
          <p:cNvSpPr txBox="1"/>
          <p:nvPr/>
        </p:nvSpPr>
        <p:spPr>
          <a:xfrm>
            <a:off x="4054294" y="0"/>
            <a:ext cx="5089500" cy="49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target="_blank"&gt;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target="_self"&gt;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target="_top"&gt;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2100" u="sng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 target="_parent"&gt; Globo! &lt;/a&gt;</a:t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123"/>
          <p:cNvGrpSpPr/>
          <p:nvPr/>
        </p:nvGrpSpPr>
        <p:grpSpPr>
          <a:xfrm>
            <a:off x="0" y="0"/>
            <a:ext cx="9153600" cy="5143500"/>
            <a:chOff x="0" y="0"/>
            <a:chExt cx="9153600" cy="5143500"/>
          </a:xfrm>
        </p:grpSpPr>
        <p:sp>
          <p:nvSpPr>
            <p:cNvPr id="1114" name="Google Shape;1114;p123"/>
            <p:cNvSpPr/>
            <p:nvPr/>
          </p:nvSpPr>
          <p:spPr>
            <a:xfrm>
              <a:off x="0" y="0"/>
              <a:ext cx="9153600" cy="5143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5" name="Google Shape;1115;p1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10025"/>
              <a:ext cx="1133475" cy="1133475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</p:pic>
      </p:grpSp>
      <p:sp>
        <p:nvSpPr>
          <p:cNvPr id="1116" name="Google Shape;1116;p123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Nomeando páginas</a:t>
            </a:r>
            <a:endParaRPr/>
          </a:p>
        </p:txBody>
      </p:sp>
      <p:sp>
        <p:nvSpPr>
          <p:cNvPr id="1117" name="Google Shape;1117;p123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Cuidar quando for colocar o nome do arquivo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Nomes de páginas tem algumas restrições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Caso o nome não esteja correto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Ou como o esperado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O navegador não acha aquela página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Logo, não vai conseguir abrir a página</a:t>
            </a:r>
            <a:endParaRPr/>
          </a:p>
        </p:txBody>
      </p:sp>
      <p:sp>
        <p:nvSpPr>
          <p:cNvPr id="1118" name="Google Shape;1118;p12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19" name="Google Shape;1119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790" y="1115231"/>
            <a:ext cx="3049369" cy="25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124"/>
          <p:cNvGrpSpPr/>
          <p:nvPr/>
        </p:nvGrpSpPr>
        <p:grpSpPr>
          <a:xfrm>
            <a:off x="0" y="0"/>
            <a:ext cx="9153600" cy="5143500"/>
            <a:chOff x="0" y="0"/>
            <a:chExt cx="9153600" cy="5143500"/>
          </a:xfrm>
        </p:grpSpPr>
        <p:sp>
          <p:nvSpPr>
            <p:cNvPr id="1126" name="Google Shape;1126;p124"/>
            <p:cNvSpPr/>
            <p:nvPr/>
          </p:nvSpPr>
          <p:spPr>
            <a:xfrm>
              <a:off x="0" y="0"/>
              <a:ext cx="9153600" cy="5143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7" name="Google Shape;1127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10025"/>
              <a:ext cx="1133475" cy="1133475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</p:pic>
      </p:grpSp>
      <p:sp>
        <p:nvSpPr>
          <p:cNvPr id="1128" name="Google Shape;1128;p124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Nomeando uma página</a:t>
            </a:r>
            <a:endParaRPr/>
          </a:p>
        </p:txBody>
      </p:sp>
      <p:sp>
        <p:nvSpPr>
          <p:cNvPr id="1129" name="Google Shape;1129;p124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Não colocar </a:t>
            </a:r>
            <a:r>
              <a:rPr b="1" lang="pt-BR"/>
              <a:t>acentos, espaços, letras maiúsculas</a:t>
            </a:r>
            <a:r>
              <a:rPr lang="pt-BR"/>
              <a:t> no nome do arquivo</a:t>
            </a:r>
            <a:endParaRPr/>
          </a:p>
          <a:p>
            <a:pPr indent="-24765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acentos (ou caracteres estranhos) não pode</a:t>
            </a:r>
            <a:endParaRPr b="1"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/>
              <a:t>nenhum site que vocês acessam tem acentos no nome</a:t>
            </a:r>
            <a:endParaRPr b="1"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 codificação que é usada para páginas não tem acentos e por isso que não se deve usar</a:t>
            </a:r>
            <a:endParaRPr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se colocar o navegador </a:t>
            </a:r>
            <a:r>
              <a:rPr b="1" lang="pt-BR"/>
              <a:t>pode </a:t>
            </a:r>
            <a:r>
              <a:rPr lang="pt-BR"/>
              <a:t>ler um caráter estranho</a:t>
            </a:r>
            <a:endParaRPr/>
          </a:p>
        </p:txBody>
      </p:sp>
      <p:sp>
        <p:nvSpPr>
          <p:cNvPr id="1130" name="Google Shape;1130;p12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125"/>
          <p:cNvGrpSpPr/>
          <p:nvPr/>
        </p:nvGrpSpPr>
        <p:grpSpPr>
          <a:xfrm>
            <a:off x="0" y="0"/>
            <a:ext cx="9153600" cy="5143500"/>
            <a:chOff x="0" y="0"/>
            <a:chExt cx="9153600" cy="5143500"/>
          </a:xfrm>
        </p:grpSpPr>
        <p:sp>
          <p:nvSpPr>
            <p:cNvPr id="1137" name="Google Shape;1137;p125"/>
            <p:cNvSpPr/>
            <p:nvPr/>
          </p:nvSpPr>
          <p:spPr>
            <a:xfrm>
              <a:off x="0" y="0"/>
              <a:ext cx="9153600" cy="5143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8" name="Google Shape;1138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10025"/>
              <a:ext cx="1133475" cy="1133475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</p:pic>
      </p:grpSp>
      <p:sp>
        <p:nvSpPr>
          <p:cNvPr id="1139" name="Google Shape;1139;p125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Nomeando uma página</a:t>
            </a:r>
            <a:endParaRPr/>
          </a:p>
        </p:txBody>
      </p:sp>
      <p:sp>
        <p:nvSpPr>
          <p:cNvPr id="1140" name="Google Shape;1140;p125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Não colocar </a:t>
            </a:r>
            <a:r>
              <a:rPr b="1" lang="pt-BR"/>
              <a:t>acentos, espaços, letras maiúsculas</a:t>
            </a:r>
            <a:r>
              <a:rPr lang="pt-BR"/>
              <a:t> no nome do arquivo</a:t>
            </a:r>
            <a:endParaRPr/>
          </a:p>
          <a:p>
            <a:pPr indent="-24765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Espaços não pode</a:t>
            </a:r>
            <a:endParaRPr b="1"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/>
              <a:t>nenhum site que vocês acessam tem acentos no nome</a:t>
            </a:r>
            <a:endParaRPr b="1"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o navegador vai substituir os espaços por %20 </a:t>
            </a:r>
            <a:endParaRPr/>
          </a:p>
          <a:p>
            <a:pPr indent="-228600" lvl="3" marL="13716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➤"/>
            </a:pPr>
            <a:r>
              <a:rPr b="1" lang="pt-BR"/>
              <a:t>pagina de teste.html ⇒ pagina%20de%20teste.html</a:t>
            </a:r>
            <a:endParaRPr b="1"/>
          </a:p>
        </p:txBody>
      </p:sp>
      <p:sp>
        <p:nvSpPr>
          <p:cNvPr id="1141" name="Google Shape;1141;p12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126"/>
          <p:cNvGrpSpPr/>
          <p:nvPr/>
        </p:nvGrpSpPr>
        <p:grpSpPr>
          <a:xfrm>
            <a:off x="0" y="0"/>
            <a:ext cx="9153600" cy="5143500"/>
            <a:chOff x="0" y="0"/>
            <a:chExt cx="9153600" cy="5143500"/>
          </a:xfrm>
        </p:grpSpPr>
        <p:sp>
          <p:nvSpPr>
            <p:cNvPr id="1148" name="Google Shape;1148;p126"/>
            <p:cNvSpPr/>
            <p:nvPr/>
          </p:nvSpPr>
          <p:spPr>
            <a:xfrm>
              <a:off x="0" y="0"/>
              <a:ext cx="9153600" cy="5143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9" name="Google Shape;114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10025"/>
              <a:ext cx="1133475" cy="1133475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</p:pic>
      </p:grpSp>
      <p:sp>
        <p:nvSpPr>
          <p:cNvPr id="1150" name="Google Shape;1150;p126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Nomeando uma página</a:t>
            </a:r>
            <a:endParaRPr/>
          </a:p>
        </p:txBody>
      </p:sp>
      <p:sp>
        <p:nvSpPr>
          <p:cNvPr id="1151" name="Google Shape;1151;p126"/>
          <p:cNvSpPr txBox="1"/>
          <p:nvPr>
            <p:ph idx="1" type="body"/>
          </p:nvPr>
        </p:nvSpPr>
        <p:spPr>
          <a:xfrm>
            <a:off x="628650" y="938222"/>
            <a:ext cx="78867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Não colocar acentos, espaços, letras </a:t>
            </a:r>
            <a:r>
              <a:rPr b="1" lang="pt-BR"/>
              <a:t>maiúsculas </a:t>
            </a:r>
            <a:r>
              <a:rPr lang="pt-BR"/>
              <a:t>no nome do arquivo</a:t>
            </a:r>
            <a:endParaRPr/>
          </a:p>
          <a:p>
            <a:pPr indent="-24765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letras maiúsculas não é recomendável</a:t>
            </a:r>
            <a:endParaRPr b="1"/>
          </a:p>
          <a:p>
            <a:pPr indent="-234950" lvl="2" marL="10287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endereços são </a:t>
            </a:r>
            <a:r>
              <a:rPr b="1" lang="pt-BR"/>
              <a:t>case sensitive</a:t>
            </a:r>
            <a:r>
              <a:rPr lang="pt-BR"/>
              <a:t> depois do domínio</a:t>
            </a:r>
            <a:endParaRPr/>
          </a:p>
          <a:p>
            <a:pPr indent="-228600" lvl="3" marL="13716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/>
              <a:t>globo.com é o domínio </a:t>
            </a:r>
            <a:endParaRPr/>
          </a:p>
          <a:p>
            <a:pPr indent="-222250" lvl="4" marL="17145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900"/>
              <a:buChar char="➤"/>
            </a:pPr>
            <a:r>
              <a:rPr lang="pt-BR"/>
              <a:t>tanto faz Globo.com ou gLobo.com ou globo.com</a:t>
            </a:r>
            <a:endParaRPr/>
          </a:p>
          <a:p>
            <a:pPr indent="-228600" lvl="3" marL="13716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➤"/>
            </a:pPr>
            <a:r>
              <a:rPr lang="pt-BR"/>
              <a:t>Pagina.html é diferente de pagina.html</a:t>
            </a:r>
            <a:endParaRPr/>
          </a:p>
        </p:txBody>
      </p:sp>
      <p:sp>
        <p:nvSpPr>
          <p:cNvPr id="1152" name="Google Shape;1152;p12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Páginas Online/Offline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 páginas </a:t>
            </a:r>
            <a:r>
              <a:rPr b="1" lang="pt-BR"/>
              <a:t>podem </a:t>
            </a:r>
            <a:r>
              <a:rPr lang="pt-BR"/>
              <a:t>ser publicadas na Internet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que torna elas Online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Mas as páginas </a:t>
            </a:r>
            <a:r>
              <a:rPr b="1" lang="pt-BR"/>
              <a:t>não precisam</a:t>
            </a:r>
            <a:r>
              <a:rPr lang="pt-BR"/>
              <a:t> estar na Internet para funcionar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Offline ou locais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Páginas que são interpretadas sem a necessidade de um servidor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O fluxo regular de desenvolvimento </a:t>
            </a:r>
            <a:r>
              <a:rPr lang="pt-BR"/>
              <a:t>é: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Desenvolve localmente;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Quando está pronto, envia para o servidor, tornando-a pública.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0" name="Google Shape;180;p2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3 - Pr</a:t>
            </a:r>
            <a:r>
              <a:rPr lang="pt-BR"/>
              <a:t>ática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da lanchonete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“Esquina do Sabor”</a:t>
            </a:r>
            <a:endParaRPr/>
          </a:p>
        </p:txBody>
      </p:sp>
      <p:sp>
        <p:nvSpPr>
          <p:cNvPr id="1158" name="Google Shape;1158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28"/>
          <p:cNvSpPr txBox="1"/>
          <p:nvPr>
            <p:ph type="title"/>
          </p:nvPr>
        </p:nvSpPr>
        <p:spPr>
          <a:xfrm>
            <a:off x="149775" y="150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Esquina do Sabor</a:t>
            </a:r>
            <a:endParaRPr/>
          </a:p>
        </p:txBody>
      </p:sp>
      <p:sp>
        <p:nvSpPr>
          <p:cNvPr id="1164" name="Google Shape;1164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5" name="Google Shape;1165;p128"/>
          <p:cNvSpPr txBox="1"/>
          <p:nvPr/>
        </p:nvSpPr>
        <p:spPr>
          <a:xfrm>
            <a:off x="238050" y="1076325"/>
            <a:ext cx="86679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</a:rPr>
              <a:t>Objetivo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Construir um site simples para a lanchonete fictícia </a:t>
            </a:r>
            <a:r>
              <a:rPr b="1" lang="pt-BR" sz="1100">
                <a:solidFill>
                  <a:schemeClr val="dk1"/>
                </a:solidFill>
              </a:rPr>
              <a:t>Sabor da Esquina</a:t>
            </a:r>
            <a:r>
              <a:rPr lang="pt-BR" sz="1100">
                <a:solidFill>
                  <a:schemeClr val="dk1"/>
                </a:solidFill>
              </a:rPr>
              <a:t>, que permita a navegação entre páginas básicas de apresentação e pedido de produtos. Começaremos em HTML puro.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</a:rPr>
              <a:t>Menu de navegação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Presente em todas as páginas. Links internos para os arquivos HTML correspondentes.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Itens: </a:t>
            </a:r>
            <a:r>
              <a:rPr b="1" lang="pt-BR" sz="1100">
                <a:solidFill>
                  <a:schemeClr val="dk1"/>
                </a:solidFill>
              </a:rPr>
              <a:t>Início | Cardápio | Meu Pedido | Pagamento</a:t>
            </a:r>
            <a:r>
              <a:rPr lang="pt-B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</a:rPr>
              <a:t>Descrição técnica inicial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um mini-site navegável, 4 páginas estáticas em HTML, com menu e conteúdos básicos.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66" name="Google Shape;116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175" y="2133600"/>
            <a:ext cx="24669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Baixe o zip incompleto do sistema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extraia no seu computador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Abra os arquivos no VSCode</a:t>
            </a:r>
            <a:endParaRPr/>
          </a:p>
        </p:txBody>
      </p:sp>
      <p:sp>
        <p:nvSpPr>
          <p:cNvPr id="1172" name="Google Shape;1172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pt-BR"/>
              <a:t>Ajuste os links </a:t>
            </a:r>
            <a:r>
              <a:rPr lang="pt-BR"/>
              <a:t>para permitir a navegação entre as páginas</a:t>
            </a:r>
            <a:endParaRPr/>
          </a:p>
        </p:txBody>
      </p:sp>
      <p:sp>
        <p:nvSpPr>
          <p:cNvPr id="1178" name="Google Shape;1178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9" name="Google Shape;117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50" y="32107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31"/>
          <p:cNvSpPr txBox="1"/>
          <p:nvPr>
            <p:ph type="title"/>
          </p:nvPr>
        </p:nvSpPr>
        <p:spPr>
          <a:xfrm>
            <a:off x="311700" y="304800"/>
            <a:ext cx="85206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2) Ajuste a p</a:t>
            </a:r>
            <a:r>
              <a:rPr lang="pt-BR"/>
              <a:t>ágina para que a aparência seja conforme a referência a seguir.</a:t>
            </a:r>
            <a:endParaRPr/>
          </a:p>
        </p:txBody>
      </p:sp>
      <p:sp>
        <p:nvSpPr>
          <p:cNvPr id="1185" name="Google Shape;1185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86" name="Google Shape;118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800"/>
            <a:ext cx="2314575" cy="2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363" y="1170424"/>
            <a:ext cx="3891336" cy="20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" y="3222398"/>
            <a:ext cx="2314575" cy="192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5800" y="3289075"/>
            <a:ext cx="4069449" cy="167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5246" y="681046"/>
            <a:ext cx="1385900" cy="13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3) Coloque a p</a:t>
            </a:r>
            <a:r>
              <a:rPr lang="pt-BR"/>
              <a:t>ágina no seu site pessoal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i="1" lang="pt-BR"/>
              <a:t>usando o FileZilla</a:t>
            </a:r>
            <a:r>
              <a:rPr lang="pt-BR"/>
              <a:t>)</a:t>
            </a:r>
            <a:r>
              <a:rPr lang="pt-BR"/>
              <a:t> </a:t>
            </a:r>
            <a:endParaRPr/>
          </a:p>
        </p:txBody>
      </p:sp>
      <p:sp>
        <p:nvSpPr>
          <p:cNvPr id="1196" name="Google Shape;119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3"/>
          <p:cNvSpPr txBox="1"/>
          <p:nvPr>
            <p:ph idx="1" type="subTitle"/>
          </p:nvPr>
        </p:nvSpPr>
        <p:spPr>
          <a:xfrm>
            <a:off x="628650" y="234451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203" name="Google Shape;1203;p13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4" name="Google Shape;1204;p133"/>
          <p:cNvSpPr txBox="1"/>
          <p:nvPr>
            <p:ph idx="2" type="subTitle"/>
          </p:nvPr>
        </p:nvSpPr>
        <p:spPr>
          <a:xfrm>
            <a:off x="1827281" y="3645469"/>
            <a:ext cx="5489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5" name="Google Shape;1205;p133"/>
          <p:cNvSpPr txBox="1"/>
          <p:nvPr>
            <p:ph idx="3" type="subTitle"/>
          </p:nvPr>
        </p:nvSpPr>
        <p:spPr>
          <a:xfrm>
            <a:off x="1827281" y="3886669"/>
            <a:ext cx="5489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BR"/>
              <a:t>Pr</a:t>
            </a:r>
            <a:r>
              <a:rPr lang="pt-BR"/>
              <a:t>óxima aula: mais HTML: atributos, formulários, introdução às folhas de estilo.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Como funcionam as páginas offline?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628650" y="1653038"/>
            <a:ext cx="48360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 páginas são interpretadas pelos navegadores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Browsers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Esperam um padrão de página para ser interpretado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Por isso conseguimos ter páginas locais/offline</a:t>
            </a:r>
            <a:endParaRPr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413" y="1737678"/>
            <a:ext cx="2854528" cy="22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Sobre Navegadores Web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628650" y="1653038"/>
            <a:ext cx="51639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Características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São diferentes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Páginas podem funcionar de forma diferente em diferentes navegadores</a:t>
            </a:r>
            <a:endParaRPr/>
          </a:p>
          <a:p>
            <a:pPr indent="-247650" lvl="2" marL="10287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Isso acontece por causa dos padrões adotados na implementação deles</a:t>
            </a:r>
            <a:endParaRPr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413" y="1737678"/>
            <a:ext cx="2854528" cy="22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Como criar uma página?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628650" y="1653038"/>
            <a:ext cx="3851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Interpretam o código que vem em arquivos de um servidor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ou arquivo que est</a:t>
            </a:r>
            <a:r>
              <a:rPr lang="pt-BR"/>
              <a:t>á n</a:t>
            </a:r>
            <a:r>
              <a:rPr lang="pt-BR"/>
              <a:t>o PC mesmo (se ainda estamos desenvolvendo localmente)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Front-end envolve as seguintes linguagens: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HTML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CSS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JavaScript</a:t>
            </a:r>
            <a:endParaRPr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3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254" y="1895757"/>
            <a:ext cx="3604819" cy="1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Criando uma página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628650" y="1653038"/>
            <a:ext cx="3754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Editores de página web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Qualquer editor de texto limpo/plano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navegador lê o texto em ASCII limpo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Sem padrões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Sem codificações de formatação</a:t>
            </a:r>
            <a:endParaRPr/>
          </a:p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2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254" y="1895757"/>
            <a:ext cx="3604819" cy="1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Editores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Vocês vão ter de usar um deles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Notepad/gedit (Nativos)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 u="sng">
                <a:solidFill>
                  <a:schemeClr val="hlink"/>
                </a:solidFill>
                <a:hlinkClick r:id="rId3"/>
              </a:rPr>
              <a:t>Notepad++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 u="sng">
                <a:solidFill>
                  <a:schemeClr val="hlink"/>
                </a:solidFill>
                <a:hlinkClick r:id="rId4"/>
              </a:rPr>
              <a:t>Atom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 u="sng">
                <a:solidFill>
                  <a:schemeClr val="hlink"/>
                </a:solidFill>
                <a:hlinkClick r:id="rId5"/>
              </a:rPr>
              <a:t>Sublime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 u="sng">
                <a:solidFill>
                  <a:schemeClr val="hlink"/>
                </a:solidFill>
                <a:hlinkClick r:id="rId6"/>
              </a:rPr>
              <a:t>Vim</a:t>
            </a:r>
            <a:r>
              <a:rPr lang="pt-BR"/>
              <a:t> ou </a:t>
            </a:r>
            <a:r>
              <a:rPr lang="pt-BR" u="sng">
                <a:solidFill>
                  <a:schemeClr val="hlink"/>
                </a:solidFill>
                <a:hlinkClick r:id="rId7"/>
              </a:rPr>
              <a:t>Emacs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 u="sng">
                <a:solidFill>
                  <a:schemeClr val="hlink"/>
                </a:solidFill>
                <a:hlinkClick r:id="rId8"/>
              </a:rPr>
              <a:t>Replit</a:t>
            </a:r>
            <a:r>
              <a:rPr lang="pt-BR"/>
              <a:t>(editor online)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VSCode</a:t>
            </a:r>
            <a:br>
              <a:rPr lang="pt-BR"/>
            </a:br>
            <a:r>
              <a:rPr lang="pt-BR"/>
              <a:t>… </a:t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9">
            <a:alphaModFix/>
          </a:blip>
          <a:srcRect b="0" l="4048" r="12304" t="0"/>
          <a:stretch/>
        </p:blipFill>
        <p:spPr>
          <a:xfrm>
            <a:off x="6825450" y="1933716"/>
            <a:ext cx="2002950" cy="127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10">
            <a:alphaModFix/>
          </a:blip>
          <a:srcRect b="0" l="0" r="18962" t="0"/>
          <a:stretch/>
        </p:blipFill>
        <p:spPr>
          <a:xfrm>
            <a:off x="4695038" y="1859579"/>
            <a:ext cx="1922275" cy="123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18625" y="3554006"/>
            <a:ext cx="1078706" cy="107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01338" y="3277360"/>
            <a:ext cx="1307380" cy="130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4994" y="3948894"/>
            <a:ext cx="1194600" cy="1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Editores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628650" y="1653038"/>
            <a:ext cx="4075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Vantagens de usar um editor mais específico...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Destaque/highlight do que interessa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Destaque no abre e fecha de marcações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Alguns oferecem visualização automática</a:t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1" name="Google Shape;241;p3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4048" r="12304" t="0"/>
          <a:stretch/>
        </p:blipFill>
        <p:spPr>
          <a:xfrm>
            <a:off x="6825450" y="1933716"/>
            <a:ext cx="2002950" cy="127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4">
            <a:alphaModFix/>
          </a:blip>
          <a:srcRect b="0" l="0" r="18962" t="0"/>
          <a:stretch/>
        </p:blipFill>
        <p:spPr>
          <a:xfrm>
            <a:off x="4695038" y="1859579"/>
            <a:ext cx="1922275" cy="123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8625" y="3554006"/>
            <a:ext cx="1078706" cy="107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1338" y="3277360"/>
            <a:ext cx="1307380" cy="130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994" y="3948894"/>
            <a:ext cx="1194600" cy="1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623888" y="1282315"/>
            <a:ext cx="78867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pt-BR"/>
              <a:t>Abra o VSCode e Crie um projeto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i="1" lang="pt-BR" sz="2500"/>
              <a:t>Observe as instruç</a:t>
            </a:r>
            <a:r>
              <a:rPr i="1" lang="pt-BR" sz="2500"/>
              <a:t>ões dos Tutores</a:t>
            </a:r>
            <a:endParaRPr i="1" sz="2500"/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é HTML?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3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913" y="1899188"/>
            <a:ext cx="1946438" cy="194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vimos na </a:t>
            </a:r>
            <a:r>
              <a:rPr lang="pt-BR"/>
              <a:t>última aula?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Entendemos a </a:t>
            </a:r>
            <a:r>
              <a:rPr lang="pt-BR">
                <a:solidFill>
                  <a:schemeClr val="dk1"/>
                </a:solidFill>
              </a:rPr>
              <a:t>Arquitetura Cliente-Servidor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Conhecemos o protocolo </a:t>
            </a:r>
            <a:r>
              <a:rPr lang="pt-BR">
                <a:solidFill>
                  <a:schemeClr val="dk1"/>
                </a:solidFill>
              </a:rPr>
              <a:t>HTTP e a transferência de arquivos na web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Realizamos p</a:t>
            </a:r>
            <a:r>
              <a:rPr lang="pt-BR">
                <a:solidFill>
                  <a:schemeClr val="dk1"/>
                </a:solidFill>
              </a:rPr>
              <a:t>ráticas: Como o navegador interpreta diferentes arquivos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Entend</a:t>
            </a:r>
            <a:r>
              <a:rPr lang="pt-BR"/>
              <a:t>emos a</a:t>
            </a:r>
            <a:r>
              <a:rPr lang="pt-BR">
                <a:solidFill>
                  <a:schemeClr val="dk1"/>
                </a:solidFill>
              </a:rPr>
              <a:t> estrutura de arquivos de um servidor </a:t>
            </a:r>
            <a:r>
              <a:rPr lang="pt-BR"/>
              <a:t>W</a:t>
            </a:r>
            <a:r>
              <a:rPr lang="pt-BR">
                <a:solidFill>
                  <a:schemeClr val="dk1"/>
                </a:solidFill>
              </a:rPr>
              <a:t>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é HTML?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628650" y="1653038"/>
            <a:ext cx="4626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b="1" lang="pt-BR"/>
              <a:t>H</a:t>
            </a:r>
            <a:r>
              <a:rPr lang="pt-BR"/>
              <a:t>ypertext </a:t>
            </a:r>
            <a:r>
              <a:rPr b="1" lang="pt-BR"/>
              <a:t>M</a:t>
            </a:r>
            <a:r>
              <a:rPr lang="pt-BR"/>
              <a:t>arkup </a:t>
            </a:r>
            <a:r>
              <a:rPr b="1" lang="pt-BR"/>
              <a:t>L</a:t>
            </a:r>
            <a:r>
              <a:rPr lang="pt-BR"/>
              <a:t>anguage (HTML)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Linguagem de marcação de hipertexto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Então é uma linguagem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/>
              <a:t>Não é de programação, mas é linguagem…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Composta por marcações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➤"/>
            </a:pPr>
            <a:r>
              <a:rPr lang="pt-BR"/>
              <a:t>de hipertexto ainda</a:t>
            </a:r>
            <a:endParaRPr/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2" name="Google Shape;272;p3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913" y="1899188"/>
            <a:ext cx="1946438" cy="194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Linguagens de Marcação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Existem várias outras linguagens de marcação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</a:t>
            </a:r>
            <a:r>
              <a:rPr b="1" lang="pt-BR"/>
              <a:t>x</a:t>
            </a:r>
            <a:r>
              <a:rPr lang="pt-BR"/>
              <a:t>tensible </a:t>
            </a:r>
            <a:r>
              <a:rPr b="1" lang="pt-BR"/>
              <a:t>M</a:t>
            </a:r>
            <a:r>
              <a:rPr lang="pt-BR"/>
              <a:t>arkup </a:t>
            </a:r>
            <a:r>
              <a:rPr b="1" lang="pt-BR"/>
              <a:t>L</a:t>
            </a:r>
            <a:r>
              <a:rPr lang="pt-BR"/>
              <a:t>anguage (XML)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Latex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S</a:t>
            </a:r>
            <a:r>
              <a:rPr lang="pt-BR"/>
              <a:t>calable </a:t>
            </a:r>
            <a:r>
              <a:rPr b="1" lang="pt-BR"/>
              <a:t>V</a:t>
            </a:r>
            <a:r>
              <a:rPr lang="pt-BR"/>
              <a:t>ector </a:t>
            </a:r>
            <a:r>
              <a:rPr b="1" lang="pt-BR"/>
              <a:t>G</a:t>
            </a:r>
            <a:r>
              <a:rPr lang="pt-BR"/>
              <a:t>raphics (SVG)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...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Diferenciam texto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anotando ele de alguma forma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o foco de HTML é em texto para web</a:t>
            </a:r>
            <a:endParaRPr/>
          </a:p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2" name="Google Shape;282;p3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637" y="2917491"/>
            <a:ext cx="1093687" cy="109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263" y="1804622"/>
            <a:ext cx="1022156" cy="102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088" y="3179240"/>
            <a:ext cx="1717857" cy="71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7944" y="1678058"/>
            <a:ext cx="1093687" cy="109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pt-BR"/>
              <a:t>Mostrar o Latex….</a:t>
            </a:r>
            <a:endParaRPr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pt-BR"/>
              <a:t>Abrir um projeto qualquer no OverLeaf e mostrar como as marcaç</a:t>
            </a:r>
            <a:r>
              <a:rPr lang="pt-BR"/>
              <a:t>ões </a:t>
            </a:r>
            <a:r>
              <a:rPr lang="pt-BR"/>
              <a:t>geram texto formatado.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pt-BR"/>
              <a:t>Os materiais da disciplina est</a:t>
            </a:r>
            <a:r>
              <a:rPr lang="pt-BR"/>
              <a:t>ão sendo gerados desta forma. ;-)</a:t>
            </a:r>
            <a:endParaRPr/>
          </a:p>
        </p:txBody>
      </p:sp>
      <p:sp>
        <p:nvSpPr>
          <p:cNvPr id="294" name="Google Shape;294;p3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HTML não é programação!</a:t>
            </a:r>
            <a:endParaRPr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Por que?</a:t>
            </a:r>
            <a:endParaRPr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p4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637" y="2917491"/>
            <a:ext cx="1093687" cy="109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263" y="1804622"/>
            <a:ext cx="1022156" cy="102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088" y="3179240"/>
            <a:ext cx="1717857" cy="71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7944" y="1678058"/>
            <a:ext cx="1093687" cy="109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HTML não é programação!</a:t>
            </a:r>
            <a:endParaRPr/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628650" y="1653038"/>
            <a:ext cx="5278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Marcação != programação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Anotar um documento não faz ele processar informação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Ele não modifica a informação em si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Só altera a forma que ela vai ser exibida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O documento que vem é lido e é exibido (renderizado) pelo navegador sem alterações de conteúdo</a:t>
            </a:r>
            <a:endParaRPr/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6" name="Google Shape;316;p4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637" y="2917491"/>
            <a:ext cx="1093687" cy="109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263" y="1804622"/>
            <a:ext cx="1022156" cy="102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088" y="3179240"/>
            <a:ext cx="1717857" cy="71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7944" y="1678058"/>
            <a:ext cx="1093687" cy="109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3888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r>
              <a:rPr lang="pt-BR"/>
              <a:t>arte 1</a:t>
            </a:r>
            <a:endParaRPr/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Efeito da marcação</a:t>
            </a:r>
            <a:endParaRPr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4954950" y="1051725"/>
            <a:ext cx="4189200" cy="32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&lt;h1&gt;Aula de Desenvolvimento web&lt;/h1&gt; &lt;h3&gt;Programa Mais TI.&lt;/h3&gt;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1581464" y="4324200"/>
            <a:ext cx="652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>
                <a:latin typeface="Trebuchet MS"/>
                <a:ea typeface="Trebuchet MS"/>
                <a:cs typeface="Trebuchet MS"/>
                <a:sym typeface="Trebuchet MS"/>
              </a:rPr>
              <a:t>Acesse: https://www.w3schools.com/html/tryit.asp?filename=tryhtml_default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00" y="1363294"/>
            <a:ext cx="3451613" cy="280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628650" y="1653038"/>
            <a:ext cx="5687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 marcação é o exatamente o que o nome diz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Um texto que não fica aparente </a:t>
            </a:r>
            <a:r>
              <a:rPr b="1" lang="pt-BR"/>
              <a:t>na renderização do código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Mas é interpretada pelo navegador para que a informação seja exibida de forma diferente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As marcações são os textos que ficam entre os &lt; &gt;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S</a:t>
            </a:r>
            <a:r>
              <a:rPr lang="pt-BR"/>
              <a:t>ão chamados de TAGs</a:t>
            </a:r>
            <a:endParaRPr/>
          </a:p>
        </p:txBody>
      </p:sp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5" name="Google Shape;345;p4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38" y="1940765"/>
            <a:ext cx="1833487" cy="183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628650" y="165303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 marcações são todos os elementos entre &lt;&gt;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Que coincidentemente são os textos que não aparecem na tela de vocês ao renderizar a página…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5" name="Google Shape;355;p4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491850" y="2742750"/>
            <a:ext cx="8023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&lt;h1&gt;Aula de Desenvolvimento web&lt;/h1&gt;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&lt;h3&gt;Programa Mais TI.&lt;/h3&gt;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6113588" y="4754100"/>
            <a:ext cx="201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Executor online de HTTP: </a:t>
            </a:r>
            <a:r>
              <a:rPr b="0" i="0" lang="pt-BR" sz="1100" u="sng" cap="none" strike="noStrike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pt-BR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628650" y="1653038"/>
            <a:ext cx="5345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 marcações incorporam conteúdos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No caso do html ⇒ textos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 notação de marcação é feita com os &lt; &gt;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preciso abrir a marcação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E (às vezes) depois é preciso fechar a marcação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/>
              <a:t>Ex.: </a:t>
            </a:r>
            <a:endParaRPr/>
          </a:p>
          <a:p>
            <a:pPr indent="0" lvl="0" marL="1714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&lt;p&gt; … &lt;/p&gt;</a:t>
            </a:r>
            <a:endParaRPr/>
          </a:p>
          <a:p>
            <a:pPr indent="0" lvl="0" marL="1714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&lt;br /&gt;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Delimita fica dentro da marcação para ter o efeito da marcação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" name="Google Shape;366;p4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38" y="1940765"/>
            <a:ext cx="1833487" cy="183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ver hoje: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Conheceremos outros protocolos essenciais para DEVs web e para que servem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Conheceremos os ambientes de desenvolvimento de p</a:t>
            </a:r>
            <a:r>
              <a:rPr lang="pt-BR"/>
              <a:t>áginas web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Construiremos nossas primeiras p</a:t>
            </a:r>
            <a:r>
              <a:rPr lang="pt-BR"/>
              <a:t>áginas com 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Realizaremos práticas</a:t>
            </a:r>
            <a:endParaRPr/>
          </a:p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74" name="Google Shape;374;p47"/>
          <p:cNvSpPr txBox="1"/>
          <p:nvPr>
            <p:ph idx="1" type="body"/>
          </p:nvPr>
        </p:nvSpPr>
        <p:spPr>
          <a:xfrm>
            <a:off x="628650" y="1653038"/>
            <a:ext cx="50730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HTML é feito por marcadores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Que são comuns ao uso de formatações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Links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Imagens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Tabelas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… </a:t>
            </a:r>
            <a:endParaRPr/>
          </a:p>
        </p:txBody>
      </p:sp>
      <p:sp>
        <p:nvSpPr>
          <p:cNvPr id="375" name="Google Shape;375;p4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6" name="Google Shape;376;p4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38" y="1940765"/>
            <a:ext cx="1833487" cy="183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628650" y="1653038"/>
            <a:ext cx="4438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Criem um documento com o texto abaixo *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Lembrando que tem de salvar </a:t>
            </a:r>
            <a:r>
              <a:rPr b="1" lang="pt-BR"/>
              <a:t>arquivo.html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Cuidar onde o arquivo está sendo salvo...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Renderizem/abram no navegador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O que aparece aí?</a:t>
            </a:r>
            <a:endParaRPr/>
          </a:p>
        </p:txBody>
      </p:sp>
      <p:sp>
        <p:nvSpPr>
          <p:cNvPr id="385" name="Google Shape;385;p4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6" name="Google Shape;386;p4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5178169" y="0"/>
            <a:ext cx="3966000" cy="429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Aula 2 </a:t>
            </a:r>
            <a:r>
              <a:rPr b="1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</a:t>
            </a: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Este texto eu quero em negrito Este texto eu não quero em negrito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306976" y="4754100"/>
            <a:ext cx="6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7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b="1" lang="pt-BR" sz="1700">
                <a:latin typeface="Trebuchet MS"/>
                <a:ea typeface="Trebuchet MS"/>
                <a:cs typeface="Trebuchet MS"/>
                <a:sym typeface="Trebuchet MS"/>
              </a:rPr>
              <a:t>Ou transcreva o código usando o interpretador online do W3Schools!</a:t>
            </a:r>
            <a:endParaRPr b="1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b="21995" l="22576" r="23334" t="18540"/>
          <a:stretch/>
        </p:blipFill>
        <p:spPr>
          <a:xfrm>
            <a:off x="84449" y="3823074"/>
            <a:ext cx="1159200" cy="12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8" name="Google Shape;398;p49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155" y="1701450"/>
            <a:ext cx="7170525" cy="30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406" name="Google Shape;406;p50"/>
          <p:cNvSpPr txBox="1"/>
          <p:nvPr>
            <p:ph idx="1" type="body"/>
          </p:nvPr>
        </p:nvSpPr>
        <p:spPr>
          <a:xfrm>
            <a:off x="628650" y="1653038"/>
            <a:ext cx="5059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Existe uma marcação &lt;b&gt; no meio do texto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Essa marcação é para deixar o texto em Negrito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Tudo que fica dentro dessa marcação fica em negrito…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Marcações podem ficar dentro de outras marcações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Isso é normal</a:t>
            </a:r>
            <a:endParaRPr/>
          </a:p>
        </p:txBody>
      </p:sp>
      <p:sp>
        <p:nvSpPr>
          <p:cNvPr id="407" name="Google Shape;407;p5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8" name="Google Shape;408;p5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09" name="Google Shape;4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38" y="1940765"/>
            <a:ext cx="1833487" cy="183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628650" y="1653038"/>
            <a:ext cx="6085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O texto “este texto eu não quero em negrito” ficou em negrito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 que?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que eu preciso fazer para que o texto não fique em negrito?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Ou melhor, o que eu preciso fazer para que somente o texto “eu quero que esse texto fique em negrito” fique em negrito?</a:t>
            </a:r>
            <a:endParaRPr/>
          </a:p>
        </p:txBody>
      </p:sp>
      <p:sp>
        <p:nvSpPr>
          <p:cNvPr id="417" name="Google Shape;417;p5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8" name="Google Shape;418;p5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19" name="Google Shape;4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38" y="1940765"/>
            <a:ext cx="1833487" cy="183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426" name="Google Shape;426;p5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780" y="1701450"/>
            <a:ext cx="7149900" cy="30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628650" y="1653038"/>
            <a:ext cx="50730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Forma de abrir e fechar marcações no 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&lt;b&gt;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&lt;/b&gt;</a:t>
            </a:r>
            <a:endParaRPr/>
          </a:p>
        </p:txBody>
      </p:sp>
      <p:sp>
        <p:nvSpPr>
          <p:cNvPr id="435" name="Google Shape;435;p5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6" name="Google Shape;436;p5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37" name="Google Shape;4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794" y="2356144"/>
            <a:ext cx="6489075" cy="273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Marcação</a:t>
            </a:r>
            <a:endParaRPr/>
          </a:p>
        </p:txBody>
      </p:sp>
      <p:sp>
        <p:nvSpPr>
          <p:cNvPr id="444" name="Google Shape;444;p5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5" name="Google Shape;445;p5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500" y="1515206"/>
            <a:ext cx="6115444" cy="25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>
            <p:ph idx="1" type="body"/>
          </p:nvPr>
        </p:nvSpPr>
        <p:spPr>
          <a:xfrm>
            <a:off x="628650" y="1653050"/>
            <a:ext cx="4568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marR="226955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 outras marcações do documento também são assim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Padrão que facilita a interpretação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Facilita a percepç</a:t>
            </a:r>
            <a:r>
              <a:rPr lang="pt-BR"/>
              <a:t>ão de a</a:t>
            </a:r>
            <a:r>
              <a:rPr lang="pt-BR"/>
              <a:t>ninhamento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Usamos o TAB para destacar aninhamentos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Padrão de visualização web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628650" y="1653038"/>
            <a:ext cx="5256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Praticamente todos os sistemas usam HTML como forma de apresentar informação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Front-end como parte de visualização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é “separada” da parte de programação do servidor</a:t>
            </a:r>
            <a:endParaRPr/>
          </a:p>
        </p:txBody>
      </p:sp>
      <p:sp>
        <p:nvSpPr>
          <p:cNvPr id="455" name="Google Shape;455;p5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6" name="Google Shape;456;p5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57" name="Google Shape;4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5231" y="1587150"/>
            <a:ext cx="3195619" cy="3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 txBox="1"/>
          <p:nvPr/>
        </p:nvSpPr>
        <p:spPr>
          <a:xfrm>
            <a:off x="7131765" y="4084096"/>
            <a:ext cx="6603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highlight>
                  <a:schemeClr val="lt1"/>
                </a:highlight>
              </a:rPr>
              <a:t>Server 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Padrão de visualização web</a:t>
            </a:r>
            <a:endParaRPr/>
          </a:p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628650" y="1653038"/>
            <a:ext cx="5256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b="1" lang="pt-BR"/>
              <a:t>Facilitou bastante a popularização do desenvolvimento web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Não interessa qual linguagem de programação back-end usada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Pode ser substituída e o usuário nem nota…</a:t>
            </a:r>
            <a:endParaRPr/>
          </a:p>
        </p:txBody>
      </p:sp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7" name="Google Shape;467;p5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5231" y="1587150"/>
            <a:ext cx="3195619" cy="34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os Tutores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primeira demonstraç</a:t>
            </a:r>
            <a:r>
              <a:rPr lang="pt-BR"/>
              <a:t>ão que segue é para que todos usem as mesmas credenciais.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Depois, para a aula…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Garantam que as VMs estejam devidamente operacionais, seguindo as instruç</a:t>
            </a:r>
            <a:r>
              <a:rPr lang="pt-BR"/>
              <a:t>ões que mandei para vocês pelo grupo dos tutores.</a:t>
            </a:r>
            <a:endParaRPr/>
          </a:p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Padrão de visualização web</a:t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76" name="Google Shape;476;p5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7" name="Google Shape;477;p5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351" y="1704760"/>
            <a:ext cx="7194306" cy="29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Padrão HTML</a:t>
            </a:r>
            <a:endParaRPr/>
          </a:p>
        </p:txBody>
      </p:sp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628650" y="1653038"/>
            <a:ext cx="3887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Tem alguns marcadores obrigatórios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head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body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São esperados pelo navegador</a:t>
            </a:r>
            <a:endParaRPr/>
          </a:p>
        </p:txBody>
      </p:sp>
      <p:sp>
        <p:nvSpPr>
          <p:cNvPr id="486" name="Google Shape;486;p5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7" name="Google Shape;487;p5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88" name="Google Shape;488;p58"/>
          <p:cNvSpPr txBox="1"/>
          <p:nvPr/>
        </p:nvSpPr>
        <p:spPr>
          <a:xfrm>
            <a:off x="4628025" y="1730888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Aula 2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54F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 se não colocar?</a:t>
            </a:r>
            <a:endParaRPr/>
          </a:p>
        </p:txBody>
      </p:sp>
      <p:sp>
        <p:nvSpPr>
          <p:cNvPr id="495" name="Google Shape;495;p5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6" name="Google Shape;496;p59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/>
        </p:nvSpPr>
        <p:spPr>
          <a:xfrm>
            <a:off x="4628025" y="1730888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Aula 2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54F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Padrão HTML</a:t>
            </a:r>
            <a:endParaRPr/>
          </a:p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628650" y="1653038"/>
            <a:ext cx="3928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Caso vocês não coloquem esses marcadores…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navegador acaba colocando </a:t>
            </a:r>
            <a:endParaRPr/>
          </a:p>
        </p:txBody>
      </p:sp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6" name="Google Shape;506;p6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4628025" y="1730888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Aula 2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54F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Erro bem comum!!!!!</a:t>
            </a:r>
            <a:endParaRPr/>
          </a:p>
        </p:txBody>
      </p:sp>
      <p:sp>
        <p:nvSpPr>
          <p:cNvPr id="514" name="Google Shape;514;p61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Atente-se ao documento que voc</a:t>
            </a:r>
            <a:r>
              <a:rPr lang="pt-BR"/>
              <a:t>ê está editando!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muito comum estarmos editando um arquivo em um endereço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 abrindo outra URL no navegador, sem perceber.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Ou ainda, abrimos e editamos o arquivo certo, mas esquecemos de salvar.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Em ambos os casos, as modificações não surtirão efeito.</a:t>
            </a:r>
            <a:endParaRPr/>
          </a:p>
          <a:p>
            <a:pPr indent="-260350" lvl="0" marL="342900" rtl="0" algn="l"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Como ficam os dois programas abertos</a:t>
            </a:r>
            <a:endParaRPr/>
          </a:p>
          <a:p>
            <a:pPr indent="-247650" lvl="1" marL="685800" rtl="0" algn="l"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possível que vocês se confundam </a:t>
            </a:r>
            <a:endParaRPr/>
          </a:p>
          <a:p>
            <a:pPr indent="-247650" lvl="1" marL="685800" rtl="0" algn="l"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Em breve iremos editar mais de um arquivo simultaneamente</a:t>
            </a:r>
            <a:endParaRPr/>
          </a:p>
          <a:p>
            <a:pPr indent="-247650" lvl="1" marL="685800" rtl="0" algn="l"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Cuidar para não perder esse tempo por falta de atenção</a:t>
            </a:r>
            <a:endParaRPr/>
          </a:p>
        </p:txBody>
      </p:sp>
      <p:sp>
        <p:nvSpPr>
          <p:cNvPr id="515" name="Google Shape;515;p6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6" name="Google Shape;516;p6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2ª Página HTML</a:t>
            </a:r>
            <a:endParaRPr/>
          </a:p>
        </p:txBody>
      </p:sp>
      <p:sp>
        <p:nvSpPr>
          <p:cNvPr id="523" name="Google Shape;523;p62"/>
          <p:cNvSpPr txBox="1"/>
          <p:nvPr>
            <p:ph idx="1" type="body"/>
          </p:nvPr>
        </p:nvSpPr>
        <p:spPr>
          <a:xfrm>
            <a:off x="628650" y="1653038"/>
            <a:ext cx="4361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Copiem o código ao lado no editor de texto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Abram o código no navegador</a:t>
            </a:r>
            <a:endParaRPr/>
          </a:p>
        </p:txBody>
      </p:sp>
      <p:sp>
        <p:nvSpPr>
          <p:cNvPr id="524" name="Google Shape;524;p6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5" name="Google Shape;525;p62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26" name="Google Shape;526;p62"/>
          <p:cNvSpPr txBox="1"/>
          <p:nvPr/>
        </p:nvSpPr>
        <p:spPr>
          <a:xfrm>
            <a:off x="4682901" y="2224175"/>
            <a:ext cx="4270800" cy="25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2ª Página HTML</a:t>
            </a:r>
            <a:endParaRPr/>
          </a:p>
        </p:txBody>
      </p:sp>
      <p:sp>
        <p:nvSpPr>
          <p:cNvPr id="533" name="Google Shape;533;p63"/>
          <p:cNvSpPr txBox="1"/>
          <p:nvPr>
            <p:ph idx="1" type="body"/>
          </p:nvPr>
        </p:nvSpPr>
        <p:spPr>
          <a:xfrm>
            <a:off x="628650" y="1653038"/>
            <a:ext cx="4361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Copiem o código ao lado no editor de texto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Abram o código no navegador</a:t>
            </a:r>
            <a:endParaRPr/>
          </a:p>
        </p:txBody>
      </p:sp>
      <p:sp>
        <p:nvSpPr>
          <p:cNvPr id="534" name="Google Shape;534;p6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5" name="Google Shape;535;p6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536" name="Google Shape;536;p63"/>
          <p:cNvPicPr preferRelativeResize="0"/>
          <p:nvPr/>
        </p:nvPicPr>
        <p:blipFill rotWithShape="1">
          <a:blip r:embed="rId3">
            <a:alphaModFix/>
          </a:blip>
          <a:srcRect b="53919" l="0" r="0" t="0"/>
          <a:stretch/>
        </p:blipFill>
        <p:spPr>
          <a:xfrm>
            <a:off x="837050" y="3215355"/>
            <a:ext cx="3499324" cy="136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3"/>
          <p:cNvSpPr txBox="1"/>
          <p:nvPr/>
        </p:nvSpPr>
        <p:spPr>
          <a:xfrm>
            <a:off x="4682901" y="2224175"/>
            <a:ext cx="4270800" cy="25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2ª Página HTML</a:t>
            </a:r>
            <a:endParaRPr/>
          </a:p>
        </p:txBody>
      </p:sp>
      <p:sp>
        <p:nvSpPr>
          <p:cNvPr id="544" name="Google Shape;544;p64"/>
          <p:cNvSpPr txBox="1"/>
          <p:nvPr>
            <p:ph idx="1" type="body"/>
          </p:nvPr>
        </p:nvSpPr>
        <p:spPr>
          <a:xfrm>
            <a:off x="628650" y="1653038"/>
            <a:ext cx="3923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Notem as modificaç</a:t>
            </a:r>
            <a:r>
              <a:rPr lang="pt-BR"/>
              <a:t>ões visuais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Título na aba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Texto maior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Espaço entre os textos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Fora o visual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os acentos vão aparecer em todos os navegadores corretamente…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45" name="Google Shape;545;p6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6" name="Google Shape;546;p6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547" name="Google Shape;5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594" y="1701451"/>
            <a:ext cx="3499331" cy="295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DOCTYPE</a:t>
            </a:r>
            <a:endParaRPr/>
          </a:p>
        </p:txBody>
      </p:sp>
      <p:sp>
        <p:nvSpPr>
          <p:cNvPr id="554" name="Google Shape;554;p65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Indica o tipo do documento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DOC = Documento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TYPE = Tipo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Define que o documento é HTML5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Substituiu um doctype longo das versões anteriores do 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Só precisa colocar html como tipo</a:t>
            </a:r>
            <a:endParaRPr/>
          </a:p>
        </p:txBody>
      </p:sp>
      <p:sp>
        <p:nvSpPr>
          <p:cNvPr id="555" name="Google Shape;555;p6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6" name="Google Shape;556;p6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1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html</a:t>
            </a:r>
            <a:endParaRPr/>
          </a:p>
        </p:txBody>
      </p:sp>
      <p:sp>
        <p:nvSpPr>
          <p:cNvPr id="564" name="Google Shape;564;p66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o marcador raiz do documento 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tudo que tem dentro dele será lido e interpretado pelo navegador</a:t>
            </a:r>
            <a:endParaRPr/>
          </a:p>
        </p:txBody>
      </p:sp>
      <p:sp>
        <p:nvSpPr>
          <p:cNvPr id="565" name="Google Shape;565;p6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6" name="Google Shape;566;p6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67" name="Google Shape;567;p66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96150" y="6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6</a:t>
            </a:r>
            <a:endParaRPr/>
          </a:p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396153" y="829138"/>
            <a:ext cx="18840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Acessando o servidor.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Acompanhe as instruções dos monitores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00" y="829125"/>
            <a:ext cx="6105076" cy="426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2"/>
          <p:cNvGrpSpPr/>
          <p:nvPr/>
        </p:nvGrpSpPr>
        <p:grpSpPr>
          <a:xfrm>
            <a:off x="2447800" y="1650550"/>
            <a:ext cx="1045200" cy="615000"/>
            <a:chOff x="2447800" y="1650550"/>
            <a:chExt cx="1045200" cy="615000"/>
          </a:xfrm>
        </p:grpSpPr>
        <p:sp>
          <p:nvSpPr>
            <p:cNvPr id="111" name="Google Shape;111;p22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 txBox="1"/>
            <p:nvPr/>
          </p:nvSpPr>
          <p:spPr>
            <a:xfrm>
              <a:off x="244780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10.27.4.30</a:t>
              </a:r>
              <a:endParaRPr sz="1100"/>
            </a:p>
          </p:txBody>
        </p:sp>
      </p:grpSp>
      <p:grpSp>
        <p:nvGrpSpPr>
          <p:cNvPr id="113" name="Google Shape;113;p22"/>
          <p:cNvGrpSpPr/>
          <p:nvPr/>
        </p:nvGrpSpPr>
        <p:grpSpPr>
          <a:xfrm>
            <a:off x="3690382" y="1657100"/>
            <a:ext cx="763276" cy="584100"/>
            <a:chOff x="2590745" y="1650550"/>
            <a:chExt cx="836100" cy="584100"/>
          </a:xfrm>
        </p:grpSpPr>
        <p:sp>
          <p:nvSpPr>
            <p:cNvPr id="114" name="Google Shape;114;p22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2"/>
            <p:cNvSpPr txBox="1"/>
            <p:nvPr/>
          </p:nvSpPr>
          <p:spPr>
            <a:xfrm>
              <a:off x="2590745" y="1911550"/>
              <a:ext cx="836100" cy="32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</a:rPr>
                <a:t>alunomaisti</a:t>
              </a:r>
              <a:endParaRPr sz="9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56782" y="1648275"/>
            <a:ext cx="763414" cy="584100"/>
            <a:chOff x="2479331" y="1650550"/>
            <a:chExt cx="1045200" cy="584100"/>
          </a:xfrm>
        </p:grpSpPr>
        <p:sp>
          <p:nvSpPr>
            <p:cNvPr id="117" name="Google Shape;117;p22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2"/>
            <p:cNvSpPr txBox="1"/>
            <p:nvPr/>
          </p:nvSpPr>
          <p:spPr>
            <a:xfrm>
              <a:off x="2479331" y="1911550"/>
              <a:ext cx="1045200" cy="32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</a:rPr>
                <a:t>alunomaisti</a:t>
              </a:r>
              <a:endParaRPr sz="900"/>
            </a:p>
          </p:txBody>
        </p:sp>
      </p:grpSp>
      <p:grpSp>
        <p:nvGrpSpPr>
          <p:cNvPr id="119" name="Google Shape;119;p22"/>
          <p:cNvGrpSpPr/>
          <p:nvPr/>
        </p:nvGrpSpPr>
        <p:grpSpPr>
          <a:xfrm>
            <a:off x="5438371" y="1647141"/>
            <a:ext cx="349828" cy="615000"/>
            <a:chOff x="2516610" y="1650550"/>
            <a:chExt cx="1045200" cy="615000"/>
          </a:xfrm>
        </p:grpSpPr>
        <p:sp>
          <p:nvSpPr>
            <p:cNvPr id="120" name="Google Shape;120;p22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2"/>
            <p:cNvSpPr txBox="1"/>
            <p:nvPr/>
          </p:nvSpPr>
          <p:spPr>
            <a:xfrm>
              <a:off x="251661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22</a:t>
              </a:r>
              <a:endParaRPr sz="110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head</a:t>
            </a:r>
            <a:endParaRPr/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onde definimos meta informação sobre o documento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Codificação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Arquivos externos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Título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...</a:t>
            </a:r>
            <a:endParaRPr/>
          </a:p>
        </p:txBody>
      </p:sp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6" name="Google Shape;576;p6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77" name="Google Shape;577;p67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meta</a:t>
            </a:r>
            <a:endParaRPr/>
          </a:p>
        </p:txBody>
      </p:sp>
      <p:sp>
        <p:nvSpPr>
          <p:cNvPr id="584" name="Google Shape;584;p68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Indica uma meta informação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No caso é a codificação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charset = character set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Conjunto de caracteres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400"/>
          </a:p>
          <a:p>
            <a:pPr indent="-247650" lvl="1" marL="685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UTF-8 é o padrão de caracteres mais usado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Faz com que apareça certo o “í” e o “á”</a:t>
            </a:r>
            <a:endParaRPr/>
          </a:p>
        </p:txBody>
      </p:sp>
      <p:sp>
        <p:nvSpPr>
          <p:cNvPr id="585" name="Google Shape;585;p6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6" name="Google Shape;586;p6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87" name="Google Shape;587;p68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title</a:t>
            </a:r>
            <a:endParaRPr/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o título da página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que aparece lá em cima na aba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um marcador separado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e “único”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o navegador sempre lê o primeiro marcador desse tipo para considerar o que ele deve fazer </a:t>
            </a:r>
            <a:endParaRPr/>
          </a:p>
        </p:txBody>
      </p:sp>
      <p:sp>
        <p:nvSpPr>
          <p:cNvPr id="595" name="Google Shape;595;p6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6" name="Google Shape;596;p69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97" name="Google Shape;597;p69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title</a:t>
            </a:r>
            <a:endParaRPr/>
          </a:p>
        </p:txBody>
      </p:sp>
      <p:sp>
        <p:nvSpPr>
          <p:cNvPr id="604" name="Google Shape;604;p70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Testem colocar embaixo do primeiro &lt;title&gt; … &lt;/title&gt; </a:t>
            </a:r>
            <a:endParaRPr/>
          </a:p>
          <a:p>
            <a:pPr indent="-247650" lvl="1" marL="685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 sz="17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7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pt-BR" sz="17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7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Outro Título da Página</a:t>
            </a:r>
            <a:r>
              <a:rPr b="1" lang="pt-BR" sz="17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7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1" lang="pt-BR" sz="17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70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05" name="Google Shape;605;p7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6" name="Google Shape;606;p7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07" name="Google Shape;607;p70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title</a:t>
            </a:r>
            <a:endParaRPr/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Resultado é o mesmo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navegador desconsidera o segundo título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depois de ele ler o primeiro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como se ele não existisse para o navegador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Significa que devemos ser relaxados e descuidados? </a:t>
            </a:r>
            <a:endParaRPr/>
          </a:p>
          <a:p>
            <a:pPr indent="-247650" lvl="2" marL="1028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</a:t>
            </a:r>
            <a:r>
              <a:rPr lang="pt-BR"/>
              <a:t>ão! P</a:t>
            </a:r>
            <a:r>
              <a:rPr lang="pt-BR"/>
              <a:t>ara os seletores vai fazer diferenças</a:t>
            </a:r>
            <a:endParaRPr/>
          </a:p>
          <a:p>
            <a:pPr indent="-23495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veremos no futuro...</a:t>
            </a:r>
            <a:endParaRPr b="1" sz="170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15" name="Google Shape;615;p7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6" name="Google Shape;616;p7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17" name="Google Shape;617;p71"/>
          <p:cNvSpPr txBox="1"/>
          <p:nvPr/>
        </p:nvSpPr>
        <p:spPr>
          <a:xfrm>
            <a:off x="4262531" y="1257045"/>
            <a:ext cx="4783200" cy="35007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Outro Título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body</a:t>
            </a:r>
            <a:endParaRPr/>
          </a:p>
        </p:txBody>
      </p:sp>
      <p:sp>
        <p:nvSpPr>
          <p:cNvPr id="624" name="Google Shape;624;p72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corpo 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onde o conteúdo do documento de fato é colocado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tudo que vai ser renderizado na página está dentro do marcador &lt;body&gt;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No exemplo simples, o texto ficava jogado na tela… 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25" name="Google Shape;625;p7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6" name="Google Shape;626;p72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27" name="Google Shape;627;p72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body</a:t>
            </a:r>
            <a:endParaRPr/>
          </a:p>
        </p:txBody>
      </p:sp>
      <p:sp>
        <p:nvSpPr>
          <p:cNvPr id="634" name="Google Shape;634;p73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Dentro do body temos vários marcadores que formatam o conteúdo para gente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pré estabelecidos pelo 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isso facilita a vida 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35" name="Google Shape;635;p7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6" name="Google Shape;636;p7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37" name="Google Shape;637;p73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h1 = Heading1 </a:t>
            </a:r>
            <a:endParaRPr/>
          </a:p>
        </p:txBody>
      </p:sp>
      <p:sp>
        <p:nvSpPr>
          <p:cNvPr id="644" name="Google Shape;644;p74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h1 é um marcador de título de texto ou cabeçalho de texto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vem por padrão maior do que o texto regular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usado para dar destaque ao texto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45" name="Google Shape;645;p7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6" name="Google Shape;646;p7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47" name="Google Shape;647;p74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 = paragraph</a:t>
            </a:r>
            <a:endParaRPr/>
          </a:p>
        </p:txBody>
      </p:sp>
      <p:sp>
        <p:nvSpPr>
          <p:cNvPr id="654" name="Google Shape;654;p75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 é um marcador de parágrafo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separa a linha com espaçamento e da uma quebra de linha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Como fazer caso a gente queira mais um parágrafo?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/>
              <a:t>coloquem mais um parágrafo na página</a:t>
            </a:r>
            <a:endParaRPr b="1"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55" name="Google Shape;655;p7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6" name="Google Shape;656;p7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57" name="Google Shape;657;p75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8" name="Google Shape;6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50" y="3753975"/>
            <a:ext cx="1939175" cy="14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 = paragraph</a:t>
            </a:r>
            <a:endParaRPr/>
          </a:p>
        </p:txBody>
      </p:sp>
      <p:sp>
        <p:nvSpPr>
          <p:cNvPr id="665" name="Google Shape;665;p76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 é um marcador de parágrafo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separa a linha com espaçamento e da uma quebra de linha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Como fazer caso a gente queira mais um parágrafo?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/>
              <a:t>coloquem mais um parágrafo na página</a:t>
            </a:r>
            <a:endParaRPr b="1"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66" name="Google Shape;666;p7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7" name="Google Shape;667;p7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68" name="Google Shape;668;p76"/>
          <p:cNvSpPr txBox="1"/>
          <p:nvPr/>
        </p:nvSpPr>
        <p:spPr>
          <a:xfrm>
            <a:off x="4262531" y="1180276"/>
            <a:ext cx="4783200" cy="34938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96150" y="6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6</a:t>
            </a:r>
            <a:endParaRPr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91925" y="829175"/>
            <a:ext cx="2203200" cy="4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Acessando o servidor.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Acompanhe as instruções dos monitores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Altere o arquivo nome.html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Carregue o arquivo nome.html para o D</a:t>
            </a:r>
            <a:r>
              <a:rPr lang="pt-BR">
                <a:solidFill>
                  <a:schemeClr val="dk1"/>
                </a:solidFill>
              </a:rPr>
              <a:t>ocumentRoot do servidor e acesse no seu navegador.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Vence o primeiro que escrever seu nome no servidor e abrir no navegador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00" y="829125"/>
            <a:ext cx="6105076" cy="426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3"/>
          <p:cNvGrpSpPr/>
          <p:nvPr/>
        </p:nvGrpSpPr>
        <p:grpSpPr>
          <a:xfrm>
            <a:off x="2447800" y="1650550"/>
            <a:ext cx="1045200" cy="615000"/>
            <a:chOff x="2447800" y="1650550"/>
            <a:chExt cx="1045200" cy="615000"/>
          </a:xfrm>
        </p:grpSpPr>
        <p:sp>
          <p:nvSpPr>
            <p:cNvPr id="131" name="Google Shape;131;p23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3"/>
            <p:cNvSpPr txBox="1"/>
            <p:nvPr/>
          </p:nvSpPr>
          <p:spPr>
            <a:xfrm>
              <a:off x="244780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10.27.4.30</a:t>
              </a:r>
              <a:endParaRPr sz="1100"/>
            </a:p>
          </p:txBody>
        </p:sp>
      </p:grpSp>
      <p:grpSp>
        <p:nvGrpSpPr>
          <p:cNvPr id="133" name="Google Shape;133;p23"/>
          <p:cNvGrpSpPr/>
          <p:nvPr/>
        </p:nvGrpSpPr>
        <p:grpSpPr>
          <a:xfrm>
            <a:off x="3559887" y="1657100"/>
            <a:ext cx="954163" cy="615000"/>
            <a:chOff x="2447800" y="1650550"/>
            <a:chExt cx="1045200" cy="615000"/>
          </a:xfrm>
        </p:grpSpPr>
        <p:sp>
          <p:nvSpPr>
            <p:cNvPr id="134" name="Google Shape;134;p23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3"/>
            <p:cNvSpPr txBox="1"/>
            <p:nvPr/>
          </p:nvSpPr>
          <p:spPr>
            <a:xfrm>
              <a:off x="244780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alunomaisti</a:t>
              </a:r>
              <a:endParaRPr sz="1100"/>
            </a:p>
          </p:txBody>
        </p:sp>
      </p:grpSp>
      <p:grpSp>
        <p:nvGrpSpPr>
          <p:cNvPr id="136" name="Google Shape;136;p23"/>
          <p:cNvGrpSpPr/>
          <p:nvPr/>
        </p:nvGrpSpPr>
        <p:grpSpPr>
          <a:xfrm>
            <a:off x="4602843" y="1648275"/>
            <a:ext cx="763414" cy="615000"/>
            <a:chOff x="2447800" y="1650550"/>
            <a:chExt cx="1045200" cy="615000"/>
          </a:xfrm>
        </p:grpSpPr>
        <p:sp>
          <p:nvSpPr>
            <p:cNvPr id="137" name="Google Shape;137;p23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244780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s3cr3t@</a:t>
              </a:r>
              <a:endParaRPr sz="1100"/>
            </a:p>
          </p:txBody>
        </p:sp>
      </p:grpSp>
      <p:grpSp>
        <p:nvGrpSpPr>
          <p:cNvPr id="139" name="Google Shape;139;p23"/>
          <p:cNvGrpSpPr/>
          <p:nvPr/>
        </p:nvGrpSpPr>
        <p:grpSpPr>
          <a:xfrm>
            <a:off x="5415341" y="1647141"/>
            <a:ext cx="349828" cy="615000"/>
            <a:chOff x="2447800" y="1650550"/>
            <a:chExt cx="1045200" cy="615000"/>
          </a:xfrm>
        </p:grpSpPr>
        <p:sp>
          <p:nvSpPr>
            <p:cNvPr id="140" name="Google Shape;140;p23"/>
            <p:cNvSpPr/>
            <p:nvPr/>
          </p:nvSpPr>
          <p:spPr>
            <a:xfrm>
              <a:off x="2863475" y="1650550"/>
              <a:ext cx="307200" cy="26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2447800" y="1911550"/>
              <a:ext cx="1045200" cy="35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</a:rPr>
                <a:t>22</a:t>
              </a:r>
              <a:endParaRPr sz="110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 = paragraph</a:t>
            </a:r>
            <a:endParaRPr/>
          </a:p>
        </p:txBody>
      </p:sp>
      <p:sp>
        <p:nvSpPr>
          <p:cNvPr id="675" name="Google Shape;675;p77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Não faz mal nenhum colocar outro parágrafo…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navegador l</a:t>
            </a:r>
            <a:r>
              <a:rPr lang="pt-BR"/>
              <a:t>ê</a:t>
            </a:r>
            <a:r>
              <a:rPr lang="pt-BR"/>
              <a:t> esse outro parágrafo e exibe normalmente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Porque </a:t>
            </a:r>
            <a:r>
              <a:rPr b="1" i="1" lang="pt-BR"/>
              <a:t>p</a:t>
            </a:r>
            <a:r>
              <a:rPr lang="pt-BR"/>
              <a:t> é um marcador que pode ser repetido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diferente do </a:t>
            </a:r>
            <a:r>
              <a:rPr b="1" lang="pt-BR"/>
              <a:t>title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afinal, teremos vários parágrafos nas nossas páginas…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76" name="Google Shape;676;p7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7" name="Google Shape;677;p7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78" name="Google Shape;678;p77"/>
          <p:cNvSpPr txBox="1"/>
          <p:nvPr/>
        </p:nvSpPr>
        <p:spPr>
          <a:xfrm>
            <a:off x="4262531" y="1203307"/>
            <a:ext cx="4783200" cy="34938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 = paragraph</a:t>
            </a:r>
            <a:endParaRPr/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Qual o resultado se dermos um enter entre os dois parágrafos?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Porquê vocês acham que aconteceu isso?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86" name="Google Shape;686;p7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7" name="Google Shape;687;p7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88" name="Google Shape;688;p78"/>
          <p:cNvSpPr txBox="1"/>
          <p:nvPr/>
        </p:nvSpPr>
        <p:spPr>
          <a:xfrm>
            <a:off x="4308300" y="873846"/>
            <a:ext cx="4783200" cy="36915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9" name="Google Shape;6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50" y="3770275"/>
            <a:ext cx="1873875" cy="13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/>
              <a:t>br = break</a:t>
            </a:r>
            <a:endParaRPr/>
          </a:p>
        </p:txBody>
      </p:sp>
      <p:sp>
        <p:nvSpPr>
          <p:cNvPr id="696" name="Google Shape;696;p79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quebra de linha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coloca uma linha em branco no conteúdo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que tem de diferente nesse marcador?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97" name="Google Shape;697;p7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8" name="Google Shape;698;p79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99" name="Google Shape;699;p79"/>
          <p:cNvSpPr txBox="1"/>
          <p:nvPr/>
        </p:nvSpPr>
        <p:spPr>
          <a:xfrm>
            <a:off x="4308300" y="889199"/>
            <a:ext cx="4783200" cy="36915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&lt;br&gt;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/>
              <a:t>br = break</a:t>
            </a:r>
            <a:endParaRPr/>
          </a:p>
        </p:txBody>
      </p:sp>
      <p:sp>
        <p:nvSpPr>
          <p:cNvPr id="706" name="Google Shape;706;p80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quebra de linha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coloca uma linha em branco no conteúdo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que tem de diferente nesse marcador?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ele não tem fechamento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não precisa do &lt;/br&gt;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/>
              <a:t>porque não existe conteúdo na linha branca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07" name="Google Shape;707;p8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8" name="Google Shape;708;p8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09" name="Google Shape;709;p80"/>
          <p:cNvSpPr txBox="1"/>
          <p:nvPr/>
        </p:nvSpPr>
        <p:spPr>
          <a:xfrm>
            <a:off x="4308300" y="927584"/>
            <a:ext cx="4783200" cy="36915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&lt;br&gt;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/>
              <a:t>hr = horizontal rule</a:t>
            </a:r>
            <a:endParaRPr/>
          </a:p>
        </p:txBody>
      </p:sp>
      <p:sp>
        <p:nvSpPr>
          <p:cNvPr id="716" name="Google Shape;716;p81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linha horizontal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coloca uma linha horizontal que corta a tela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separador de conteúdo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também não é fechado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a linha não tem conteúdo também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mesma ideia do br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17" name="Google Shape;717;p8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8" name="Google Shape;718;p8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19" name="Google Shape;719;p81"/>
          <p:cNvSpPr txBox="1"/>
          <p:nvPr/>
        </p:nvSpPr>
        <p:spPr>
          <a:xfrm>
            <a:off x="4308300" y="919907"/>
            <a:ext cx="4783200" cy="36915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 = bold</a:t>
            </a:r>
            <a:endParaRPr/>
          </a:p>
        </p:txBody>
      </p:sp>
      <p:sp>
        <p:nvSpPr>
          <p:cNvPr id="726" name="Google Shape;726;p82"/>
          <p:cNvSpPr txBox="1"/>
          <p:nvPr>
            <p:ph idx="1" type="body"/>
          </p:nvPr>
        </p:nvSpPr>
        <p:spPr>
          <a:xfrm>
            <a:off x="628650" y="1653038"/>
            <a:ext cx="3004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bold = Negrito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Deixa o texto em negrito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Como vimos na aula passada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Tudo que fica dentro do marcador de negrito fica formato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27" name="Google Shape;727;p8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8" name="Google Shape;728;p82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29" name="Google Shape;729;p82"/>
          <p:cNvSpPr txBox="1"/>
          <p:nvPr/>
        </p:nvSpPr>
        <p:spPr>
          <a:xfrm>
            <a:off x="3633431" y="0"/>
            <a:ext cx="5412300" cy="4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9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3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 = bold</a:t>
            </a:r>
            <a:endParaRPr/>
          </a:p>
        </p:txBody>
      </p:sp>
      <p:sp>
        <p:nvSpPr>
          <p:cNvPr id="736" name="Google Shape;736;p83"/>
          <p:cNvSpPr txBox="1"/>
          <p:nvPr>
            <p:ph idx="1" type="body"/>
          </p:nvPr>
        </p:nvSpPr>
        <p:spPr>
          <a:xfrm>
            <a:off x="628650" y="1653038"/>
            <a:ext cx="3004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Qual a diferença?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37" name="Google Shape;737;p8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8" name="Google Shape;738;p83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39" name="Google Shape;739;p83"/>
          <p:cNvSpPr txBox="1"/>
          <p:nvPr/>
        </p:nvSpPr>
        <p:spPr>
          <a:xfrm>
            <a:off x="3090281" y="0"/>
            <a:ext cx="5955300" cy="4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9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&lt;b&gt;&lt;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b="1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&gt;&lt;b&gt;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negrito&lt;/b&gt;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 = bold</a:t>
            </a:r>
            <a:endParaRPr/>
          </a:p>
        </p:txBody>
      </p:sp>
      <p:sp>
        <p:nvSpPr>
          <p:cNvPr id="746" name="Google Shape;746;p84"/>
          <p:cNvSpPr txBox="1"/>
          <p:nvPr>
            <p:ph idx="1" type="body"/>
          </p:nvPr>
        </p:nvSpPr>
        <p:spPr>
          <a:xfrm>
            <a:off x="628650" y="1653038"/>
            <a:ext cx="3004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Qual a diferença?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Nenhuma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Na visualização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47" name="Google Shape;747;p8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8" name="Google Shape;748;p84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49" name="Google Shape;749;p84"/>
          <p:cNvSpPr txBox="1"/>
          <p:nvPr/>
        </p:nvSpPr>
        <p:spPr>
          <a:xfrm>
            <a:off x="3090281" y="0"/>
            <a:ext cx="5955300" cy="4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9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&lt;b&gt;&lt;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b="1" i="0" sz="19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&gt;&lt;b&gt;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pt-BR" sz="19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 = bold</a:t>
            </a:r>
            <a:endParaRPr/>
          </a:p>
        </p:txBody>
      </p:sp>
      <p:sp>
        <p:nvSpPr>
          <p:cNvPr id="756" name="Google Shape;756;p85"/>
          <p:cNvSpPr txBox="1"/>
          <p:nvPr>
            <p:ph idx="1" type="body"/>
          </p:nvPr>
        </p:nvSpPr>
        <p:spPr>
          <a:xfrm>
            <a:off x="628650" y="1653038"/>
            <a:ext cx="24963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Qual a diferença?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Nenhuma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Na visualização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Na organização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é diferente…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marcadores pais e filhos...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57" name="Google Shape;757;p8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8" name="Google Shape;758;p8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59" name="Google Shape;759;p85"/>
          <p:cNvSpPr txBox="1"/>
          <p:nvPr/>
        </p:nvSpPr>
        <p:spPr>
          <a:xfrm>
            <a:off x="3090281" y="0"/>
            <a:ext cx="5955300" cy="4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9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&lt;b&gt;&lt;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b="1" i="0" sz="19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&gt;&lt;b&gt;</a:t>
            </a:r>
            <a:r>
              <a:rPr b="1" i="0" lang="pt-BR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parágrafo negrito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pt-BR" sz="19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i="0" lang="pt-BR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1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Marcadores Irmãos</a:t>
            </a:r>
            <a:endParaRPr/>
          </a:p>
        </p:txBody>
      </p:sp>
      <p:sp>
        <p:nvSpPr>
          <p:cNvPr id="766" name="Google Shape;766;p86"/>
          <p:cNvSpPr txBox="1"/>
          <p:nvPr>
            <p:ph idx="1" type="body"/>
          </p:nvPr>
        </p:nvSpPr>
        <p:spPr>
          <a:xfrm>
            <a:off x="628650" y="1653038"/>
            <a:ext cx="36798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head e body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meta e title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h1 e p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para o html eles são irmãos quando estão no mesmo nível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body e h1 não são irmãos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67" name="Google Shape;767;p8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8" name="Google Shape;768;p8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69" name="Google Shape;769;p86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96150" y="6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7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45050" y="974950"/>
            <a:ext cx="7615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Passo 1)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Use o comando nslookup no terminal para descobrir o IP da UFS.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800">
                <a:solidFill>
                  <a:schemeClr val="dk1"/>
                </a:solidFill>
              </a:rPr>
              <a:t>Todos obtiveram o mesmo endereço?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Use o comando nslookup no terminal para descobrir o IP do Google.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dk1"/>
                </a:solidFill>
              </a:rPr>
              <a:t>Todos obtiveram o mesmo endereço?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Passo 2)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Digite os IPs encontrados no navegador. Observe. Acompanhe a discussão.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7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Vejam o DOM!</a:t>
            </a:r>
            <a:endParaRPr/>
          </a:p>
        </p:txBody>
      </p:sp>
      <p:sp>
        <p:nvSpPr>
          <p:cNvPr id="775" name="Google Shape;775;p87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Acesse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https://bioub.github.io/dom-visualizer/</a:t>
            </a:r>
            <a:endParaRPr/>
          </a:p>
        </p:txBody>
      </p:sp>
      <p:sp>
        <p:nvSpPr>
          <p:cNvPr id="776" name="Google Shape;776;p8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7" name="Google Shape;777;p87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8"/>
          <p:cNvSpPr txBox="1"/>
          <p:nvPr>
            <p:ph idx="1" type="body"/>
          </p:nvPr>
        </p:nvSpPr>
        <p:spPr>
          <a:xfrm>
            <a:off x="628650" y="1653038"/>
            <a:ext cx="7886700" cy="297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Acesse https://bioub.github.io/dom-visualizer/</a:t>
            </a:r>
            <a:endParaRPr/>
          </a:p>
        </p:txBody>
      </p:sp>
      <p:sp>
        <p:nvSpPr>
          <p:cNvPr id="783" name="Google Shape;783;p8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4" name="Google Shape;784;p88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850"/>
            <a:ext cx="7845750" cy="40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8"/>
          <p:cNvSpPr txBox="1"/>
          <p:nvPr/>
        </p:nvSpPr>
        <p:spPr>
          <a:xfrm>
            <a:off x="5863502" y="0"/>
            <a:ext cx="3280500" cy="20823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9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9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9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9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7" name="Google Shape;787;p88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Vejam o DOM!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9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Se achar no documento</a:t>
            </a:r>
            <a:endParaRPr/>
          </a:p>
        </p:txBody>
      </p:sp>
      <p:sp>
        <p:nvSpPr>
          <p:cNvPr id="794" name="Google Shape;794;p89"/>
          <p:cNvSpPr txBox="1"/>
          <p:nvPr>
            <p:ph idx="1" type="body"/>
          </p:nvPr>
        </p:nvSpPr>
        <p:spPr>
          <a:xfrm>
            <a:off x="628650" y="1653038"/>
            <a:ext cx="3600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Os documentos vão começar a ficar maiores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bom poder se guiar de alguma forma dentro do documento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Também explicar algo que não é tão claro através do código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95" name="Google Shape;795;p8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6" name="Google Shape;796;p89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97" name="Google Shape;797;p89"/>
          <p:cNvSpPr txBox="1"/>
          <p:nvPr/>
        </p:nvSpPr>
        <p:spPr>
          <a:xfrm>
            <a:off x="4262531" y="1587150"/>
            <a:ext cx="4783200" cy="32082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0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&lt;!-- --&gt; = Comentários</a:t>
            </a:r>
            <a:endParaRPr/>
          </a:p>
        </p:txBody>
      </p:sp>
      <p:sp>
        <p:nvSpPr>
          <p:cNvPr id="804" name="Google Shape;804;p90"/>
          <p:cNvSpPr txBox="1"/>
          <p:nvPr>
            <p:ph idx="1" type="body"/>
          </p:nvPr>
        </p:nvSpPr>
        <p:spPr>
          <a:xfrm>
            <a:off x="628650" y="1653038"/>
            <a:ext cx="3600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b="1" lang="pt-BR"/>
              <a:t>Comentar o documento pode ser útil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Tudo que vai entre o &lt;!-- comentário! --&gt;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Não aparece na tela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Fica só no código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05" name="Google Shape;805;p9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6" name="Google Shape;806;p90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07" name="Google Shape;807;p90"/>
          <p:cNvSpPr txBox="1"/>
          <p:nvPr/>
        </p:nvSpPr>
        <p:spPr>
          <a:xfrm>
            <a:off x="4262531" y="1587150"/>
            <a:ext cx="4783200" cy="3453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8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&lt;!-- Abaixo um header --&gt;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1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Vamos ver quem est</a:t>
            </a:r>
            <a:r>
              <a:rPr lang="pt-BR"/>
              <a:t>á atento…</a:t>
            </a:r>
            <a:endParaRPr/>
          </a:p>
        </p:txBody>
      </p:sp>
      <p:sp>
        <p:nvSpPr>
          <p:cNvPr id="814" name="Google Shape;814;p91"/>
          <p:cNvSpPr txBox="1"/>
          <p:nvPr>
            <p:ph idx="1" type="body"/>
          </p:nvPr>
        </p:nvSpPr>
        <p:spPr>
          <a:xfrm>
            <a:off x="628650" y="1653038"/>
            <a:ext cx="3600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O que acontece se colocar um marcador dentro do comentário?</a:t>
            </a:r>
            <a:endParaRPr/>
          </a:p>
          <a:p>
            <a:pPr indent="-247650" lvl="1" marL="685800" rtl="0" algn="l">
              <a:spcBef>
                <a:spcPts val="400"/>
              </a:spcBef>
              <a:spcAft>
                <a:spcPts val="0"/>
              </a:spcAft>
              <a:buSzPts val="1300"/>
              <a:buChar char="➤"/>
            </a:pPr>
            <a:r>
              <a:rPr lang="pt-BR" sz="1400"/>
              <a:t>Testem no documento de vocês...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15" name="Google Shape;815;p9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6" name="Google Shape;816;p91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817" name="Google Shape;8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600" y="1452244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2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Comentários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4" name="Google Shape;824;p92"/>
          <p:cNvSpPr txBox="1"/>
          <p:nvPr>
            <p:ph idx="1" type="body"/>
          </p:nvPr>
        </p:nvSpPr>
        <p:spPr>
          <a:xfrm>
            <a:off x="628650" y="1653038"/>
            <a:ext cx="3600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Se colocar um marcador dentro do comentário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ele não aparece!</a:t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25" name="Google Shape;825;p9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6" name="Google Shape;826;p92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27" name="Google Shape;827;p92"/>
          <p:cNvSpPr txBox="1"/>
          <p:nvPr/>
        </p:nvSpPr>
        <p:spPr>
          <a:xfrm>
            <a:off x="4262531" y="607163"/>
            <a:ext cx="4783200" cy="44340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b="0" i="0" lang="pt-BR" sz="17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Título da Página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8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&lt;!-- Abaixo um header --&gt;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título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pt-BR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Meu primeiro parágrafo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&lt;!-- parágrafo oculto abaixo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i="0" lang="pt-BR" sz="1700" u="none" cap="none" strike="noStrike">
                <a:solidFill>
                  <a:srgbClr val="0000C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Meu segundo parágrafo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--&gt;</a:t>
            </a:r>
            <a:endParaRPr b="0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b="1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700" u="none" cap="none" strike="noStrike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pt-BR" sz="1700" u="none" cap="none" strike="noStrike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b="0" i="0" lang="pt-BR" sz="1700" u="none" cap="none" strike="noStrike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pt-BR"/>
              <a:t>Fim da parte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/>
            </a:r>
            <a:endParaRPr/>
          </a:p>
        </p:txBody>
      </p:sp>
      <p:sp>
        <p:nvSpPr>
          <p:cNvPr id="834" name="Google Shape;834;p9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5" name="Google Shape;8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350" y="2799713"/>
            <a:ext cx="20764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 2</a:t>
            </a:r>
            <a:endParaRPr/>
          </a:p>
        </p:txBody>
      </p:sp>
      <p:sp>
        <p:nvSpPr>
          <p:cNvPr id="841" name="Google Shape;84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5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são hiperlinks?</a:t>
            </a:r>
            <a:endParaRPr/>
          </a:p>
        </p:txBody>
      </p:sp>
      <p:sp>
        <p:nvSpPr>
          <p:cNvPr id="848" name="Google Shape;848;p95"/>
          <p:cNvSpPr txBox="1"/>
          <p:nvPr>
            <p:ph idx="1" type="body"/>
          </p:nvPr>
        </p:nvSpPr>
        <p:spPr>
          <a:xfrm>
            <a:off x="628650" y="1653038"/>
            <a:ext cx="4454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É a forma de referenciar outra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ou partes da mesma p</a:t>
            </a:r>
            <a:r>
              <a:rPr lang="pt-BR"/>
              <a:t>ágina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Quando vamos de uma página para outra...vamos através de hiperlinks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Fazem com que possamos navegar</a:t>
            </a:r>
            <a:endParaRPr/>
          </a:p>
        </p:txBody>
      </p:sp>
      <p:sp>
        <p:nvSpPr>
          <p:cNvPr id="849" name="Google Shape;849;p9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0" name="Google Shape;850;p95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851" name="Google Shape;85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454" y="1640401"/>
            <a:ext cx="2856397" cy="295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6"/>
          <p:cNvSpPr txBox="1"/>
          <p:nvPr>
            <p:ph type="title"/>
          </p:nvPr>
        </p:nvSpPr>
        <p:spPr>
          <a:xfrm>
            <a:off x="628650" y="2166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são hiperlinks?</a:t>
            </a:r>
            <a:endParaRPr/>
          </a:p>
        </p:txBody>
      </p:sp>
      <p:sp>
        <p:nvSpPr>
          <p:cNvPr id="858" name="Google Shape;858;p96"/>
          <p:cNvSpPr txBox="1"/>
          <p:nvPr>
            <p:ph idx="1" type="body"/>
          </p:nvPr>
        </p:nvSpPr>
        <p:spPr>
          <a:xfrm>
            <a:off x="628650" y="1653038"/>
            <a:ext cx="44544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Acessamos hiperlinks quando clicamos em uma página e vamos para outra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Mudamos de página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➤"/>
            </a:pPr>
            <a:r>
              <a:rPr b="1" lang="pt-BR"/>
              <a:t>É outra página diferente</a:t>
            </a:r>
            <a:endParaRPr b="1"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/>
              <a:t>Que pode parecer igual</a:t>
            </a:r>
            <a:endParaRPr b="1"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Algumas vezes não é outra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Só aparece um conteúdo escondido da página atual…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100"/>
              <a:buChar char="➤"/>
            </a:pPr>
            <a:r>
              <a:rPr lang="pt-BR"/>
              <a:t>revelado usando CSS</a:t>
            </a:r>
            <a:endParaRPr/>
          </a:p>
        </p:txBody>
      </p:sp>
      <p:sp>
        <p:nvSpPr>
          <p:cNvPr id="859" name="Google Shape;859;p9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0" name="Google Shape;860;p96"/>
          <p:cNvSpPr txBox="1"/>
          <p:nvPr>
            <p:ph idx="2" type="subTitle"/>
          </p:nvPr>
        </p:nvSpPr>
        <p:spPr>
          <a:xfrm>
            <a:off x="628650" y="1210969"/>
            <a:ext cx="7886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861" name="Google Shape;8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454" y="1640401"/>
            <a:ext cx="2856397" cy="295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96150" y="6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8</a:t>
            </a:r>
            <a:endParaRPr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45050" y="974950"/>
            <a:ext cx="7615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Criando contas individuais no servidor e habilitando o uso do public_html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Uso livre dos alunos, para brincar com o servidor e criar seus conte</a:t>
            </a:r>
            <a:r>
              <a:rPr lang="pt-BR" sz="1800">
                <a:solidFill>
                  <a:schemeClr val="dk1"/>
                </a:solidFill>
              </a:rPr>
              <a:t>údos pessoais.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Após criar a conta, logar na nova conta e rodar: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mkdir public_html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chmod 711 ~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chmod 755 ~/public_html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7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868" name="Google Shape;868;p97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hiperlink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a tag usada para ir para outra página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abre e fecha </a:t>
            </a:r>
            <a:r>
              <a:rPr b="1" lang="pt-BR"/>
              <a:t>a</a:t>
            </a:r>
            <a:r>
              <a:rPr lang="pt-BR"/>
              <a:t> 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&lt;a&gt;</a:t>
            </a:r>
            <a:r>
              <a:rPr lang="pt-BR"/>
              <a:t> vai para outra página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tudo que fica entre os marcadores fica como texto do link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crie a página ao lado como pagina.html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O que acontece quando vocês colocam isso no código?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69" name="Google Shape;869;p9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0" name="Google Shape;870;p97"/>
          <p:cNvSpPr txBox="1"/>
          <p:nvPr/>
        </p:nvSpPr>
        <p:spPr>
          <a:xfrm>
            <a:off x="4262625" y="1025644"/>
            <a:ext cx="47832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8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877" name="Google Shape;877;p98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Onde no código tá escrito para qual página deve ir?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Como que o navegador sabe qual página ele deve exibir? ir?</a:t>
            </a:r>
            <a:endParaRPr/>
          </a:p>
        </p:txBody>
      </p:sp>
      <p:sp>
        <p:nvSpPr>
          <p:cNvPr id="878" name="Google Shape;878;p9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9" name="Google Shape;879;p98"/>
          <p:cNvSpPr txBox="1"/>
          <p:nvPr/>
        </p:nvSpPr>
        <p:spPr>
          <a:xfrm>
            <a:off x="4262625" y="1025644"/>
            <a:ext cx="47832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9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href = hiperlink reference </a:t>
            </a:r>
            <a:endParaRPr/>
          </a:p>
        </p:txBody>
      </p:sp>
      <p:sp>
        <p:nvSpPr>
          <p:cNvPr id="886" name="Google Shape;886;p99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referência do hiperlink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indica para onde vai o 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 padrão, deixa o texto em sublinhado azul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quando clicado vai para a determinada página</a:t>
            </a:r>
            <a:endParaRPr/>
          </a:p>
        </p:txBody>
      </p:sp>
      <p:sp>
        <p:nvSpPr>
          <p:cNvPr id="887" name="Google Shape;887;p9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8" name="Google Shape;888;p99"/>
          <p:cNvSpPr txBox="1"/>
          <p:nvPr/>
        </p:nvSpPr>
        <p:spPr>
          <a:xfrm>
            <a:off x="4262625" y="1025644"/>
            <a:ext cx="47832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Vai para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700" u="sng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 página 1! &lt;/a&gt; </a:t>
            </a:r>
            <a:endParaRPr b="1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0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href = hiperlink reference </a:t>
            </a:r>
            <a:endParaRPr/>
          </a:p>
        </p:txBody>
      </p:sp>
      <p:sp>
        <p:nvSpPr>
          <p:cNvPr id="895" name="Google Shape;895;p100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referência do hiperlink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indica para onde vai o 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por padrão, deixa o texto em sublinhado azul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quando clicado vai para a determinada página</a:t>
            </a:r>
            <a:endParaRPr/>
          </a:p>
        </p:txBody>
      </p:sp>
      <p:sp>
        <p:nvSpPr>
          <p:cNvPr id="896" name="Google Shape;896;p10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7" name="Google Shape;897;p100"/>
          <p:cNvSpPr txBox="1"/>
          <p:nvPr/>
        </p:nvSpPr>
        <p:spPr>
          <a:xfrm>
            <a:off x="4262625" y="1025644"/>
            <a:ext cx="47832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Vai para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pagina1.html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 página 1! &lt;/a&gt;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1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href</a:t>
            </a:r>
            <a:endParaRPr/>
          </a:p>
        </p:txBody>
      </p:sp>
      <p:sp>
        <p:nvSpPr>
          <p:cNvPr id="904" name="Google Shape;904;p101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href é </a:t>
            </a:r>
            <a:r>
              <a:rPr b="1" lang="pt-BR"/>
              <a:t>um atributo </a:t>
            </a:r>
            <a:r>
              <a:rPr lang="pt-BR"/>
              <a:t>do marcador 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atributos são elementos que ficam dentro dos &lt;&gt;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marcadores tem atributos específicos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nem todos funcionam em todos os marcadores</a:t>
            </a:r>
            <a:endParaRPr/>
          </a:p>
        </p:txBody>
      </p:sp>
      <p:sp>
        <p:nvSpPr>
          <p:cNvPr id="905" name="Google Shape;905;p10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6" name="Google Shape;906;p101"/>
          <p:cNvSpPr txBox="1"/>
          <p:nvPr/>
        </p:nvSpPr>
        <p:spPr>
          <a:xfrm>
            <a:off x="4551825" y="1025644"/>
            <a:ext cx="44940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Vai para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pagina1.html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 página 1! &lt;/a&gt; </a:t>
            </a:r>
            <a:endParaRPr b="1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2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href</a:t>
            </a:r>
            <a:endParaRPr/>
          </a:p>
        </p:txBody>
      </p:sp>
      <p:sp>
        <p:nvSpPr>
          <p:cNvPr id="913" name="Google Shape;913;p102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href é </a:t>
            </a:r>
            <a:r>
              <a:rPr b="1" lang="pt-BR"/>
              <a:t>um atributo </a:t>
            </a:r>
            <a:r>
              <a:rPr lang="pt-BR"/>
              <a:t>do marcador 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o endereço da página deve ficar entre " "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para que o navegador identifique que não é para interpretar isso como html e sim como texto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Assíncrono da palavra em inglês hyperlink reference</a:t>
            </a:r>
            <a:endParaRPr/>
          </a:p>
        </p:txBody>
      </p:sp>
      <p:sp>
        <p:nvSpPr>
          <p:cNvPr id="914" name="Google Shape;914;p10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5" name="Google Shape;915;p102"/>
          <p:cNvSpPr txBox="1"/>
          <p:nvPr/>
        </p:nvSpPr>
        <p:spPr>
          <a:xfrm>
            <a:off x="4518206" y="1025644"/>
            <a:ext cx="45276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Inicial&lt;/title&gt;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&lt;a&gt;página 1!&lt;/a&gt;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Vai para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pagina1.html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 página 1! &lt;/a&gt; </a:t>
            </a:r>
            <a:endParaRPr b="1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3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href = hiperlink reference </a:t>
            </a:r>
            <a:endParaRPr/>
          </a:p>
        </p:txBody>
      </p:sp>
      <p:sp>
        <p:nvSpPr>
          <p:cNvPr id="922" name="Google Shape;922;p10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3" name="Google Shape;923;p103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Quando clicamos no </a:t>
            </a:r>
            <a:r>
              <a:rPr lang="pt-BR" u="sng">
                <a:solidFill>
                  <a:srgbClr val="0000FF"/>
                </a:solidFill>
              </a:rPr>
              <a:t>página1!</a:t>
            </a:r>
            <a:endParaRPr u="sng">
              <a:solidFill>
                <a:srgbClr val="0000FF"/>
              </a:solidFill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Qual o endereço que aparece na barra de url do navegador?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Cadê a página1.html?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Existe a página1.html?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Onde ela está salva?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Primeiro hiperlink!</a:t>
            </a:r>
            <a:endParaRPr/>
          </a:p>
        </p:txBody>
      </p:sp>
      <p:sp>
        <p:nvSpPr>
          <p:cNvPr id="930" name="Google Shape;930;p104"/>
          <p:cNvSpPr txBox="1"/>
          <p:nvPr>
            <p:ph idx="1" type="body"/>
          </p:nvPr>
        </p:nvSpPr>
        <p:spPr>
          <a:xfrm>
            <a:off x="628650" y="938231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Para que o endereço do hiperlink apareça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Ele deve existir… dãh!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Então criaremos a página1.html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Colocamos na mesma pasta que o pagina.html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Abrimos de novo o pagina.html</a:t>
            </a:r>
            <a:endParaRPr/>
          </a:p>
        </p:txBody>
      </p:sp>
      <p:sp>
        <p:nvSpPr>
          <p:cNvPr id="931" name="Google Shape;931;p10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2" name="Google Shape;932;p104"/>
          <p:cNvSpPr txBox="1"/>
          <p:nvPr/>
        </p:nvSpPr>
        <p:spPr>
          <a:xfrm>
            <a:off x="4262625" y="1025644"/>
            <a:ext cx="4783200" cy="3021900"/>
          </a:xfrm>
          <a:prstGeom prst="rect">
            <a:avLst/>
          </a:prstGeom>
          <a:solidFill>
            <a:schemeClr val="lt1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 Página 1&lt;/title&gt;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&lt;h1&gt;Entrou na página 1!&lt;/h1&gt;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 Voltar para 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pagina.html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 página inicial! &lt;/a&gt; </a:t>
            </a:r>
            <a:endParaRPr b="1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5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Primeiro hiperlink! =)</a:t>
            </a:r>
            <a:endParaRPr/>
          </a:p>
        </p:txBody>
      </p:sp>
      <p:sp>
        <p:nvSpPr>
          <p:cNvPr id="939" name="Google Shape;939;p10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0" name="Google Shape;940;p105"/>
          <p:cNvSpPr txBox="1"/>
          <p:nvPr>
            <p:ph idx="1" type="body"/>
          </p:nvPr>
        </p:nvSpPr>
        <p:spPr>
          <a:xfrm>
            <a:off x="628650" y="931500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Se tudo deu certo…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Conseguimos ir da página inicial para página1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E da página1 para para página inicial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tudo certo?</a:t>
            </a:r>
            <a:endParaRPr/>
          </a:p>
        </p:txBody>
      </p:sp>
      <p:pic>
        <p:nvPicPr>
          <p:cNvPr id="941" name="Google Shape;94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775" y="0"/>
            <a:ext cx="2776351" cy="23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775" y="2799766"/>
            <a:ext cx="2776351" cy="2341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3" name="Google Shape;943;p105"/>
          <p:cNvCxnSpPr/>
          <p:nvPr/>
        </p:nvCxnSpPr>
        <p:spPr>
          <a:xfrm flipH="1" rot="-5400000">
            <a:off x="4087275" y="257035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4" name="Google Shape;944;p105"/>
          <p:cNvCxnSpPr/>
          <p:nvPr/>
        </p:nvCxnSpPr>
        <p:spPr>
          <a:xfrm rot="-5400000">
            <a:off x="6863626" y="257052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6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 dos Hiperlinks</a:t>
            </a:r>
            <a:endParaRPr/>
          </a:p>
        </p:txBody>
      </p:sp>
      <p:sp>
        <p:nvSpPr>
          <p:cNvPr id="951" name="Google Shape;951;p10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2" name="Google Shape;952;p106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Como que o navegador sabe onde buscar a pagina.html e a pagina1.html?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E se for como o site da globo.com que tem 1 milhão de links?</a:t>
            </a:r>
            <a:endParaRPr/>
          </a:p>
        </p:txBody>
      </p:sp>
      <p:pic>
        <p:nvPicPr>
          <p:cNvPr id="953" name="Google Shape;9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8" y="2688019"/>
            <a:ext cx="4928348" cy="207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92050" y="86114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Começando a aula de hoje</a:t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45450" y="1642850"/>
            <a:ext cx="8413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dk1"/>
                </a:solidFill>
              </a:rPr>
              <a:t>HTML</a:t>
            </a:r>
            <a:endParaRPr b="1"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7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 dos Hiperlinks</a:t>
            </a:r>
            <a:endParaRPr/>
          </a:p>
        </p:txBody>
      </p:sp>
      <p:sp>
        <p:nvSpPr>
          <p:cNvPr id="960" name="Google Shape;960;p107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1" name="Google Shape;961;p107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Caminho é o endereço da página que deve ser visitada ao clicarmos no hiperlink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é o que vai no href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é o que aparece na barra de url do navegador</a:t>
            </a:r>
            <a:endParaRPr/>
          </a:p>
        </p:txBody>
      </p:sp>
      <p:pic>
        <p:nvPicPr>
          <p:cNvPr id="962" name="Google Shape;96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8" y="2688019"/>
            <a:ext cx="4928348" cy="207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8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 dos Hiperlinks</a:t>
            </a:r>
            <a:endParaRPr/>
          </a:p>
        </p:txBody>
      </p:sp>
      <p:sp>
        <p:nvSpPr>
          <p:cNvPr id="969" name="Google Shape;969;p108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0" name="Google Shape;970;p108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Cada bandeira do g1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g1.globo.com/rs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g1.globo.com/sp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…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Endereços do servidor da globo para nós acessarmos</a:t>
            </a:r>
            <a:endParaRPr/>
          </a:p>
        </p:txBody>
      </p:sp>
      <p:pic>
        <p:nvPicPr>
          <p:cNvPr id="971" name="Google Shape;97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8" y="2688019"/>
            <a:ext cx="4928348" cy="207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9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</a:t>
            </a:r>
            <a:endParaRPr/>
          </a:p>
        </p:txBody>
      </p:sp>
      <p:sp>
        <p:nvSpPr>
          <p:cNvPr id="978" name="Google Shape;978;p109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9" name="Google Shape;979;p109"/>
          <p:cNvSpPr txBox="1"/>
          <p:nvPr>
            <p:ph idx="1" type="body"/>
          </p:nvPr>
        </p:nvSpPr>
        <p:spPr>
          <a:xfrm>
            <a:off x="628650" y="931500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pagina.html e pagina1.html 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são endereços do nosso computador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se eu colocar o pagina1.html na pasta paginas/pagina1.html, o que acontece?</a:t>
            </a:r>
            <a:endParaRPr/>
          </a:p>
        </p:txBody>
      </p:sp>
      <p:pic>
        <p:nvPicPr>
          <p:cNvPr id="980" name="Google Shape;98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775" y="0"/>
            <a:ext cx="2776351" cy="23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775" y="2799766"/>
            <a:ext cx="2776351" cy="2341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109"/>
          <p:cNvCxnSpPr/>
          <p:nvPr/>
        </p:nvCxnSpPr>
        <p:spPr>
          <a:xfrm flipH="1" rot="-5400000">
            <a:off x="4087275" y="257035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3" name="Google Shape;983;p109"/>
          <p:cNvCxnSpPr/>
          <p:nvPr/>
        </p:nvCxnSpPr>
        <p:spPr>
          <a:xfrm rot="-5400000">
            <a:off x="6863626" y="257052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0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</a:t>
            </a:r>
            <a:endParaRPr/>
          </a:p>
        </p:txBody>
      </p:sp>
      <p:sp>
        <p:nvSpPr>
          <p:cNvPr id="990" name="Google Shape;990;p110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1" name="Google Shape;991;p110"/>
          <p:cNvSpPr txBox="1"/>
          <p:nvPr>
            <p:ph idx="1" type="body"/>
          </p:nvPr>
        </p:nvSpPr>
        <p:spPr>
          <a:xfrm>
            <a:off x="628650" y="931500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temos de arrumar o endereço para dizer que o pagina1.html não está mais na mesma pasta do pagina.html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alterar o href para paginas/pagina1.html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resolveu?</a:t>
            </a:r>
            <a:endParaRPr/>
          </a:p>
        </p:txBody>
      </p:sp>
      <p:pic>
        <p:nvPicPr>
          <p:cNvPr id="992" name="Google Shape;99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775" y="0"/>
            <a:ext cx="2776351" cy="23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775" y="2799766"/>
            <a:ext cx="2776351" cy="2341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110"/>
          <p:cNvCxnSpPr/>
          <p:nvPr/>
        </p:nvCxnSpPr>
        <p:spPr>
          <a:xfrm flipH="1" rot="-5400000">
            <a:off x="4087275" y="257035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5" name="Google Shape;995;p110"/>
          <p:cNvCxnSpPr/>
          <p:nvPr/>
        </p:nvCxnSpPr>
        <p:spPr>
          <a:xfrm rot="-5400000">
            <a:off x="6863626" y="257052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1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</a:t>
            </a:r>
            <a:endParaRPr/>
          </a:p>
        </p:txBody>
      </p:sp>
      <p:sp>
        <p:nvSpPr>
          <p:cNvPr id="1002" name="Google Shape;1002;p111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3" name="Google Shape;1003;p111"/>
          <p:cNvSpPr txBox="1"/>
          <p:nvPr>
            <p:ph idx="1" type="body"/>
          </p:nvPr>
        </p:nvSpPr>
        <p:spPr>
          <a:xfrm>
            <a:off x="628650" y="931500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Agora o pagina1.html que não funciona o link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Como que fazemos para fazer que o pagina1.html aponte para o pagina.html?</a:t>
            </a:r>
            <a:endParaRPr/>
          </a:p>
        </p:txBody>
      </p:sp>
      <p:pic>
        <p:nvPicPr>
          <p:cNvPr id="1004" name="Google Shape;100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775" y="0"/>
            <a:ext cx="2776351" cy="234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775" y="2799766"/>
            <a:ext cx="2776351" cy="2341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" name="Google Shape;1006;p111"/>
          <p:cNvCxnSpPr/>
          <p:nvPr/>
        </p:nvCxnSpPr>
        <p:spPr>
          <a:xfrm flipH="1" rot="-5400000">
            <a:off x="4087275" y="257035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7" name="Google Shape;1007;p111"/>
          <p:cNvCxnSpPr/>
          <p:nvPr/>
        </p:nvCxnSpPr>
        <p:spPr>
          <a:xfrm rot="-5400000">
            <a:off x="6863626" y="2570527"/>
            <a:ext cx="2799600" cy="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2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</a:t>
            </a:r>
            <a:endParaRPr/>
          </a:p>
        </p:txBody>
      </p:sp>
      <p:sp>
        <p:nvSpPr>
          <p:cNvPr id="1014" name="Google Shape;1014;p112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5" name="Google Shape;1015;p112"/>
          <p:cNvSpPr txBox="1"/>
          <p:nvPr>
            <p:ph idx="1" type="body"/>
          </p:nvPr>
        </p:nvSpPr>
        <p:spPr>
          <a:xfrm>
            <a:off x="628650" y="931500"/>
            <a:ext cx="40308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Navegar pelo caminho sem saber exatamente qual é o nome do caminho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.. ⇒  volta uma pasta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. ⇒ usa a pasta atual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b="1" lang="pt-BR"/>
              <a:t>Atualizar o link do pagina1.html para ../pagina.html</a:t>
            </a:r>
            <a:endParaRPr b="1"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deu certo?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016" name="Google Shape;1016;p112"/>
          <p:cNvPicPr preferRelativeResize="0"/>
          <p:nvPr/>
        </p:nvPicPr>
        <p:blipFill rotWithShape="1">
          <a:blip r:embed="rId3">
            <a:alphaModFix/>
          </a:blip>
          <a:srcRect b="82616" l="0" r="90147" t="0"/>
          <a:stretch/>
        </p:blipFill>
        <p:spPr>
          <a:xfrm>
            <a:off x="5339138" y="1433522"/>
            <a:ext cx="3058516" cy="227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 dos Hiperlinks</a:t>
            </a:r>
            <a:endParaRPr/>
          </a:p>
        </p:txBody>
      </p:sp>
      <p:sp>
        <p:nvSpPr>
          <p:cNvPr id="1023" name="Google Shape;1023;p113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4" name="Google Shape;1024;p113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Assim podemos organizar os arquivos em pastas diferentes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Como no exemplo da globo.com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Char char="➤"/>
            </a:pPr>
            <a:r>
              <a:rPr lang="pt-BR"/>
              <a:t>g1.globo.com/XX</a:t>
            </a:r>
            <a:endParaRPr/>
          </a:p>
        </p:txBody>
      </p:sp>
      <p:pic>
        <p:nvPicPr>
          <p:cNvPr id="1025" name="Google Shape;102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8" y="2688019"/>
            <a:ext cx="4928348" cy="207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4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Caminhos dos Hiperlinks</a:t>
            </a:r>
            <a:endParaRPr/>
          </a:p>
        </p:txBody>
      </p:sp>
      <p:sp>
        <p:nvSpPr>
          <p:cNvPr id="1032" name="Google Shape;1032;p114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3" name="Google Shape;1033;p114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E para apontar para o site da globo.com?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500"/>
              <a:buChar char="➤"/>
            </a:pPr>
            <a:r>
              <a:rPr lang="pt-BR"/>
              <a:t>Como que fazemos?</a:t>
            </a:r>
            <a:endParaRPr/>
          </a:p>
        </p:txBody>
      </p:sp>
      <p:pic>
        <p:nvPicPr>
          <p:cNvPr id="1034" name="Google Shape;103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8" y="2688019"/>
            <a:ext cx="4928348" cy="207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5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 absoluto</a:t>
            </a:r>
            <a:endParaRPr/>
          </a:p>
        </p:txBody>
      </p:sp>
      <p:sp>
        <p:nvSpPr>
          <p:cNvPr id="1041" name="Google Shape;1041;p115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2" name="Google Shape;1042;p115"/>
          <p:cNvSpPr txBox="1"/>
          <p:nvPr>
            <p:ph idx="1" type="body"/>
          </p:nvPr>
        </p:nvSpPr>
        <p:spPr>
          <a:xfrm>
            <a:off x="628650" y="931500"/>
            <a:ext cx="81630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Para documentos externos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Que não estão no nosso PC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Temos de colocar o endereço completo do site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que aparece na barra url quando acessamos ele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para ir para o site da globo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http://globo.com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➤"/>
            </a:pPr>
            <a:r>
              <a:rPr lang="pt-BR"/>
              <a:t>Criem um link para um site que vocês queiram na página.html</a:t>
            </a:r>
            <a:endParaRPr/>
          </a:p>
        </p:txBody>
      </p:sp>
      <p:pic>
        <p:nvPicPr>
          <p:cNvPr id="1043" name="Google Shape;104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822" y="115837"/>
            <a:ext cx="3509384" cy="1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15"/>
          <p:cNvPicPr preferRelativeResize="0"/>
          <p:nvPr/>
        </p:nvPicPr>
        <p:blipFill rotWithShape="1">
          <a:blip r:embed="rId4">
            <a:alphaModFix/>
          </a:blip>
          <a:srcRect b="91241" l="0" r="86556" t="3317"/>
          <a:stretch/>
        </p:blipFill>
        <p:spPr>
          <a:xfrm>
            <a:off x="6316200" y="1984275"/>
            <a:ext cx="2827800" cy="48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5"/>
          <p:cNvSpPr/>
          <p:nvPr/>
        </p:nvSpPr>
        <p:spPr>
          <a:xfrm>
            <a:off x="5563275" y="45525"/>
            <a:ext cx="596400" cy="273900"/>
          </a:xfrm>
          <a:prstGeom prst="rect">
            <a:avLst/>
          </a:prstGeom>
          <a:noFill/>
          <a:ln cap="flat" cmpd="sng" w="57150">
            <a:solidFill>
              <a:srgbClr val="6A7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115"/>
          <p:cNvCxnSpPr/>
          <p:nvPr/>
        </p:nvCxnSpPr>
        <p:spPr>
          <a:xfrm>
            <a:off x="5573925" y="329372"/>
            <a:ext cx="712500" cy="16341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115"/>
          <p:cNvCxnSpPr>
            <a:stCxn id="1045" idx="3"/>
          </p:cNvCxnSpPr>
          <p:nvPr/>
        </p:nvCxnSpPr>
        <p:spPr>
          <a:xfrm>
            <a:off x="6159675" y="182475"/>
            <a:ext cx="2957700" cy="18078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8" name="Google Shape;1048;p115"/>
          <p:cNvSpPr/>
          <p:nvPr/>
        </p:nvSpPr>
        <p:spPr>
          <a:xfrm>
            <a:off x="6282694" y="1984275"/>
            <a:ext cx="2827800" cy="273900"/>
          </a:xfrm>
          <a:prstGeom prst="rect">
            <a:avLst/>
          </a:prstGeom>
          <a:noFill/>
          <a:ln cap="flat" cmpd="sng" w="57150">
            <a:solidFill>
              <a:srgbClr val="6A7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6"/>
          <p:cNvSpPr txBox="1"/>
          <p:nvPr>
            <p:ph type="title"/>
          </p:nvPr>
        </p:nvSpPr>
        <p:spPr>
          <a:xfrm>
            <a:off x="628650" y="216694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Caminho absoluto</a:t>
            </a:r>
            <a:endParaRPr/>
          </a:p>
        </p:txBody>
      </p:sp>
      <p:sp>
        <p:nvSpPr>
          <p:cNvPr id="1055" name="Google Shape;1055;p116"/>
          <p:cNvSpPr txBox="1"/>
          <p:nvPr>
            <p:ph idx="12" type="sldNum"/>
          </p:nvPr>
        </p:nvSpPr>
        <p:spPr>
          <a:xfrm>
            <a:off x="8242631" y="4767263"/>
            <a:ext cx="54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6" name="Google Shape;1056;p116"/>
          <p:cNvSpPr txBox="1"/>
          <p:nvPr>
            <p:ph idx="1" type="body"/>
          </p:nvPr>
        </p:nvSpPr>
        <p:spPr>
          <a:xfrm>
            <a:off x="628650" y="931500"/>
            <a:ext cx="3633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➤"/>
            </a:pPr>
            <a:r>
              <a:rPr lang="pt-BR"/>
              <a:t>Para documentos externos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Que não estão no nosso PC</a:t>
            </a:r>
            <a:endParaRPr/>
          </a:p>
          <a:p>
            <a:pPr indent="-24765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➤"/>
            </a:pPr>
            <a:r>
              <a:rPr lang="pt-BR"/>
              <a:t>Temos de colocar o endereço completo do site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que aparece na barra url quando acessamos ele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➤"/>
            </a:pPr>
            <a:r>
              <a:rPr lang="pt-BR"/>
              <a:t>para ir para o site da globo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➤"/>
            </a:pP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http://globo.com</a:t>
            </a:r>
            <a:endParaRPr/>
          </a:p>
          <a:p>
            <a:pPr indent="-228600" lvl="3" marL="13716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➤"/>
            </a:pPr>
            <a:r>
              <a:rPr lang="pt-BR"/>
              <a:t>Criem um link para um site que vocês queiram na página.html</a:t>
            </a:r>
            <a:endParaRPr/>
          </a:p>
        </p:txBody>
      </p:sp>
      <p:sp>
        <p:nvSpPr>
          <p:cNvPr id="1057" name="Google Shape;1057;p116"/>
          <p:cNvSpPr txBox="1"/>
          <p:nvPr/>
        </p:nvSpPr>
        <p:spPr>
          <a:xfrm>
            <a:off x="4565269" y="1025644"/>
            <a:ext cx="4480500" cy="302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&lt;h1&gt;Navegar nas páginas&lt;/h1&gt;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&lt;a&gt;página 1!&lt;/a&gt;&lt;/h3&gt;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href="paginas/pagina1.html"&gt; página 1!&lt;/a&gt;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&lt;h3&gt;Vai para 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pt-BR" sz="1700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http://www.</a:t>
            </a:r>
            <a:r>
              <a:rPr b="1"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wikipedia</a:t>
            </a:r>
            <a:r>
              <a:rPr b="1" i="0" lang="pt-BR" sz="1700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.com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b="1"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Silencio, vou estudar</a:t>
            </a:r>
            <a:r>
              <a:rPr b="1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!&lt;/a&gt;</a:t>
            </a:r>
            <a:r>
              <a:rPr b="0" i="0" lang="pt-BR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